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82" r:id="rId2"/>
    <p:sldId id="256" r:id="rId3"/>
    <p:sldId id="283" r:id="rId4"/>
    <p:sldId id="343" r:id="rId5"/>
    <p:sldId id="309" r:id="rId6"/>
    <p:sldId id="310" r:id="rId7"/>
    <p:sldId id="342" r:id="rId8"/>
    <p:sldId id="330" r:id="rId9"/>
    <p:sldId id="312" r:id="rId10"/>
    <p:sldId id="332" r:id="rId11"/>
    <p:sldId id="341" r:id="rId12"/>
    <p:sldId id="314" r:id="rId13"/>
    <p:sldId id="313" r:id="rId14"/>
    <p:sldId id="324" r:id="rId15"/>
    <p:sldId id="327" r:id="rId16"/>
    <p:sldId id="317" r:id="rId17"/>
    <p:sldId id="335" r:id="rId18"/>
    <p:sldId id="323" r:id="rId19"/>
    <p:sldId id="338" r:id="rId20"/>
    <p:sldId id="346" r:id="rId21"/>
    <p:sldId id="320" r:id="rId22"/>
    <p:sldId id="318" r:id="rId23"/>
    <p:sldId id="337" r:id="rId24"/>
    <p:sldId id="336" r:id="rId25"/>
    <p:sldId id="328" r:id="rId26"/>
    <p:sldId id="347" r:id="rId27"/>
    <p:sldId id="319" r:id="rId28"/>
    <p:sldId id="326" r:id="rId29"/>
    <p:sldId id="349" r:id="rId30"/>
    <p:sldId id="350" r:id="rId31"/>
    <p:sldId id="329" r:id="rId32"/>
    <p:sldId id="348" r:id="rId33"/>
    <p:sldId id="296" r:id="rId34"/>
    <p:sldId id="331" r:id="rId35"/>
    <p:sldId id="344" r:id="rId36"/>
    <p:sldId id="29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9022"/>
  </p:normalViewPr>
  <p:slideViewPr>
    <p:cSldViewPr snapToGrid="0" snapToObjects="1">
      <p:cViewPr varScale="1">
        <p:scale>
          <a:sx n="136" d="100"/>
          <a:sy n="136" d="100"/>
        </p:scale>
        <p:origin x="21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39560B-BF72-2841-ACB5-FA0FCF6F9B92}" type="datetimeFigureOut">
              <a:rPr lang="en-US" smtClean="0"/>
              <a:t>7/1/21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F8A6CE-9622-9D4F-91AB-915D330E010B}" type="slidenum">
              <a:rPr lang="en-US" smtClean="0"/>
              <a:t>‹#›</a:t>
            </a:fld>
            <a:endParaRPr lang="en-US"/>
          </a:p>
        </p:txBody>
      </p:sp>
    </p:spTree>
    <p:extLst>
      <p:ext uri="{BB962C8B-B14F-4D97-AF65-F5344CB8AC3E}">
        <p14:creationId xmlns:p14="http://schemas.microsoft.com/office/powerpoint/2010/main" val="238899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ubmed.ncbi.nlm.nih.gov/33573739/"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1</a:t>
            </a:fld>
            <a:endParaRPr lang="en-US"/>
          </a:p>
        </p:txBody>
      </p:sp>
    </p:spTree>
    <p:extLst>
      <p:ext uri="{BB962C8B-B14F-4D97-AF65-F5344CB8AC3E}">
        <p14:creationId xmlns:p14="http://schemas.microsoft.com/office/powerpoint/2010/main" val="24244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potassium, urea can concentrate 10-1000x the plasma – partly because serum concentrations of these things are much lower</a:t>
            </a:r>
          </a:p>
          <a:p>
            <a:endParaRPr lang="en-US" dirty="0"/>
          </a:p>
          <a:p>
            <a:r>
              <a:rPr lang="en-US" dirty="0"/>
              <a:t>Threshold of 250-300 mmol per day before </a:t>
            </a:r>
            <a:r>
              <a:rPr lang="en-US" dirty="0" err="1"/>
              <a:t>U_na</a:t>
            </a:r>
            <a:r>
              <a:rPr lang="en-US" dirty="0"/>
              <a:t> alone is not enough to compensate, and V will increase to compensate</a:t>
            </a:r>
          </a:p>
        </p:txBody>
      </p:sp>
      <p:sp>
        <p:nvSpPr>
          <p:cNvPr id="4" name="Slide Number Placeholder 3"/>
          <p:cNvSpPr>
            <a:spLocks noGrp="1"/>
          </p:cNvSpPr>
          <p:nvPr>
            <p:ph type="sldNum" sz="quarter" idx="5"/>
          </p:nvPr>
        </p:nvSpPr>
        <p:spPr/>
        <p:txBody>
          <a:bodyPr/>
          <a:lstStyle/>
          <a:p>
            <a:fld id="{02F8A6CE-9622-9D4F-91AB-915D330E010B}" type="slidenum">
              <a:rPr lang="en-US" smtClean="0"/>
              <a:t>11</a:t>
            </a:fld>
            <a:endParaRPr lang="en-US"/>
          </a:p>
        </p:txBody>
      </p:sp>
    </p:spTree>
    <p:extLst>
      <p:ext uri="{BB962C8B-B14F-4D97-AF65-F5344CB8AC3E}">
        <p14:creationId xmlns:p14="http://schemas.microsoft.com/office/powerpoint/2010/main" val="1531223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Natriuretic peptides: increase GFR, inhibit RAAS – but no active secretion. </a:t>
            </a:r>
          </a:p>
          <a:p>
            <a:endParaRPr lang="en-US" dirty="0"/>
          </a:p>
          <a:p>
            <a:endParaRPr lang="en-US" dirty="0"/>
          </a:p>
          <a:p>
            <a:endParaRPr lang="en-US" dirty="0"/>
          </a:p>
          <a:p>
            <a:r>
              <a:rPr lang="en-US" sz="1200" kern="1200" dirty="0" err="1">
                <a:solidFill>
                  <a:schemeClr val="tx1"/>
                </a:solidFill>
                <a:effectLst/>
                <a:latin typeface="+mn-lt"/>
                <a:ea typeface="+mn-ea"/>
                <a:cs typeface="+mn-cs"/>
              </a:rPr>
              <a:t>Rakova</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Kitada</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Lerchl</a:t>
            </a:r>
            <a:r>
              <a:rPr lang="en-US" sz="1200" kern="1200" dirty="0">
                <a:solidFill>
                  <a:schemeClr val="tx1"/>
                </a:solidFill>
                <a:effectLst/>
                <a:latin typeface="+mn-lt"/>
                <a:ea typeface="+mn-ea"/>
                <a:cs typeface="+mn-cs"/>
              </a:rPr>
              <a:t> K, </a:t>
            </a:r>
            <a:r>
              <a:rPr lang="en-US" sz="1200" kern="1200" dirty="0" err="1">
                <a:solidFill>
                  <a:schemeClr val="tx1"/>
                </a:solidFill>
                <a:effectLst/>
                <a:latin typeface="+mn-lt"/>
                <a:ea typeface="+mn-ea"/>
                <a:cs typeface="+mn-cs"/>
              </a:rPr>
              <a:t>Dahlmann</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Birukov</a:t>
            </a:r>
            <a:r>
              <a:rPr lang="en-US" sz="1200" kern="1200" dirty="0">
                <a:solidFill>
                  <a:schemeClr val="tx1"/>
                </a:solidFill>
                <a:effectLst/>
                <a:latin typeface="+mn-lt"/>
                <a:ea typeface="+mn-ea"/>
                <a:cs typeface="+mn-cs"/>
              </a:rPr>
              <a:t> A, Daub S, et al.</a:t>
            </a:r>
          </a:p>
          <a:p>
            <a:r>
              <a:rPr lang="en-US" sz="1200" kern="1200" dirty="0">
                <a:solidFill>
                  <a:schemeClr val="tx1"/>
                </a:solidFill>
                <a:effectLst/>
                <a:latin typeface="+mn-lt"/>
                <a:ea typeface="+mn-ea"/>
                <a:cs typeface="+mn-cs"/>
              </a:rPr>
              <a:t>Increased salt consumption induces body water conservation and</a:t>
            </a:r>
          </a:p>
          <a:p>
            <a:r>
              <a:rPr lang="en-US" sz="1200" kern="1200" dirty="0">
                <a:solidFill>
                  <a:schemeClr val="tx1"/>
                </a:solidFill>
                <a:effectLst/>
                <a:latin typeface="+mn-lt"/>
                <a:ea typeface="+mn-ea"/>
                <a:cs typeface="+mn-cs"/>
              </a:rPr>
              <a:t>decreases fluid intake. J Clin Invest. 2017;127(5):1932–43.</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24. </a:t>
            </a:r>
            <a:r>
              <a:rPr lang="en-US" sz="1200" kern="1200" dirty="0" err="1">
                <a:solidFill>
                  <a:schemeClr val="tx1"/>
                </a:solidFill>
                <a:effectLst/>
                <a:latin typeface="+mn-lt"/>
                <a:ea typeface="+mn-ea"/>
                <a:cs typeface="+mn-cs"/>
              </a:rPr>
              <a:t>Kitada</a:t>
            </a:r>
            <a:r>
              <a:rPr lang="en-US" sz="1200" kern="1200" dirty="0">
                <a:solidFill>
                  <a:schemeClr val="tx1"/>
                </a:solidFill>
                <a:effectLst/>
                <a:latin typeface="+mn-lt"/>
                <a:ea typeface="+mn-ea"/>
                <a:cs typeface="+mn-cs"/>
              </a:rPr>
              <a:t> K, Daub S, Zhang Y, Klein JD, Nakano D, </a:t>
            </a:r>
            <a:r>
              <a:rPr lang="en-US" sz="1200" kern="1200" dirty="0" err="1">
                <a:solidFill>
                  <a:schemeClr val="tx1"/>
                </a:solidFill>
                <a:effectLst/>
                <a:latin typeface="+mn-lt"/>
                <a:ea typeface="+mn-ea"/>
                <a:cs typeface="+mn-cs"/>
              </a:rPr>
              <a:t>Pedchenko</a:t>
            </a:r>
            <a:r>
              <a:rPr lang="en-US" sz="1200" kern="1200" dirty="0">
                <a:solidFill>
                  <a:schemeClr val="tx1"/>
                </a:solidFill>
                <a:effectLst/>
                <a:latin typeface="+mn-lt"/>
                <a:ea typeface="+mn-ea"/>
                <a:cs typeface="+mn-cs"/>
              </a:rPr>
              <a:t> T, et al. High</a:t>
            </a:r>
          </a:p>
          <a:p>
            <a:r>
              <a:rPr lang="en-US" sz="1200" kern="1200" dirty="0">
                <a:solidFill>
                  <a:schemeClr val="tx1"/>
                </a:solidFill>
                <a:effectLst/>
                <a:latin typeface="+mn-lt"/>
                <a:ea typeface="+mn-ea"/>
                <a:cs typeface="+mn-cs"/>
              </a:rPr>
              <a:t>salt intake reprioritizes osmolyte and energy metabolism for body fluid</a:t>
            </a:r>
          </a:p>
          <a:p>
            <a:r>
              <a:rPr lang="en-US" sz="1200" kern="1200" dirty="0">
                <a:solidFill>
                  <a:schemeClr val="tx1"/>
                </a:solidFill>
                <a:effectLst/>
                <a:latin typeface="+mn-lt"/>
                <a:ea typeface="+mn-ea"/>
                <a:cs typeface="+mn-cs"/>
              </a:rPr>
              <a:t>conservation. J Clin Invest. 2017;127(5):1944–59</a:t>
            </a:r>
          </a:p>
          <a:p>
            <a:endParaRPr lang="en-US" dirty="0"/>
          </a:p>
          <a:p>
            <a:endParaRPr lang="en-US" dirty="0"/>
          </a:p>
          <a:p>
            <a:endParaRPr lang="en-US" dirty="0"/>
          </a:p>
          <a:p>
            <a:r>
              <a:rPr lang="en-US" sz="1200" kern="1200" dirty="0">
                <a:solidFill>
                  <a:schemeClr val="tx1"/>
                </a:solidFill>
                <a:effectLst/>
                <a:latin typeface="+mn-lt"/>
                <a:ea typeface="+mn-ea"/>
                <a:cs typeface="+mn-cs"/>
              </a:rPr>
              <a:t>Yet, they</a:t>
            </a:r>
          </a:p>
          <a:p>
            <a:r>
              <a:rPr lang="en-US" sz="1200" kern="1200" dirty="0">
                <a:solidFill>
                  <a:schemeClr val="tx1"/>
                </a:solidFill>
                <a:effectLst/>
                <a:latin typeface="+mn-lt"/>
                <a:ea typeface="+mn-ea"/>
                <a:cs typeface="+mn-cs"/>
              </a:rPr>
              <a:t>seem unable to manage an additional sodium load of a</a:t>
            </a:r>
          </a:p>
          <a:p>
            <a:r>
              <a:rPr lang="en-US" sz="1200" kern="1200" dirty="0">
                <a:solidFill>
                  <a:schemeClr val="tx1"/>
                </a:solidFill>
                <a:effectLst/>
                <a:latin typeface="+mn-lt"/>
                <a:ea typeface="+mn-ea"/>
                <a:cs typeface="+mn-cs"/>
              </a:rPr>
              <a:t>few hundred millimoles above the usual dietary intake.</a:t>
            </a:r>
          </a:p>
          <a:p>
            <a:r>
              <a:rPr lang="en-US" sz="1200" kern="1200" dirty="0">
                <a:solidFill>
                  <a:schemeClr val="tx1"/>
                </a:solidFill>
                <a:effectLst/>
                <a:latin typeface="+mn-lt"/>
                <a:ea typeface="+mn-ea"/>
                <a:cs typeface="+mn-cs"/>
              </a:rPr>
              <a:t>From an evolutionary viewpoint, however, this makes</a:t>
            </a:r>
          </a:p>
          <a:p>
            <a:r>
              <a:rPr lang="en-US" sz="1200" kern="1200" dirty="0">
                <a:solidFill>
                  <a:schemeClr val="tx1"/>
                </a:solidFill>
                <a:effectLst/>
                <a:latin typeface="+mn-lt"/>
                <a:ea typeface="+mn-ea"/>
                <a:cs typeface="+mn-cs"/>
              </a:rPr>
              <a:t>perfect sense. Indeed, compared to the risks of dehydration</a:t>
            </a:r>
          </a:p>
          <a:p>
            <a:r>
              <a:rPr lang="en-US" sz="1200" kern="1200" dirty="0">
                <a:solidFill>
                  <a:schemeClr val="tx1"/>
                </a:solidFill>
                <a:effectLst/>
                <a:latin typeface="+mn-lt"/>
                <a:ea typeface="+mn-ea"/>
                <a:cs typeface="+mn-cs"/>
              </a:rPr>
              <a:t>and sodium loss, sudden (voluntary) peaks in</a:t>
            </a:r>
          </a:p>
          <a:p>
            <a:r>
              <a:rPr lang="en-US" sz="1200" kern="1200" dirty="0">
                <a:solidFill>
                  <a:schemeClr val="tx1"/>
                </a:solidFill>
                <a:effectLst/>
                <a:latin typeface="+mn-lt"/>
                <a:ea typeface="+mn-ea"/>
                <a:cs typeface="+mn-cs"/>
              </a:rPr>
              <a:t>sodium intake have been a virtually non-existent problem</a:t>
            </a:r>
          </a:p>
          <a:p>
            <a:r>
              <a:rPr lang="en-US" sz="1200" kern="1200" dirty="0">
                <a:solidFill>
                  <a:schemeClr val="tx1"/>
                </a:solidFill>
                <a:effectLst/>
                <a:latin typeface="+mn-lt"/>
                <a:ea typeface="+mn-ea"/>
                <a:cs typeface="+mn-cs"/>
              </a:rPr>
              <a:t>throughout evolution.</a:t>
            </a:r>
          </a:p>
          <a:p>
            <a:endParaRPr lang="en-US" dirty="0"/>
          </a:p>
          <a:p>
            <a:endParaRPr lang="en-US" dirty="0"/>
          </a:p>
          <a:p>
            <a:r>
              <a:rPr lang="en-US" dirty="0"/>
              <a:t>22: Sodium retention = aldosterone mediated fluid retention</a:t>
            </a:r>
          </a:p>
        </p:txBody>
      </p:sp>
      <p:sp>
        <p:nvSpPr>
          <p:cNvPr id="4" name="Slide Number Placeholder 3"/>
          <p:cNvSpPr>
            <a:spLocks noGrp="1"/>
          </p:cNvSpPr>
          <p:nvPr>
            <p:ph type="sldNum" sz="quarter" idx="5"/>
          </p:nvPr>
        </p:nvSpPr>
        <p:spPr/>
        <p:txBody>
          <a:bodyPr/>
          <a:lstStyle/>
          <a:p>
            <a:fld id="{02F8A6CE-9622-9D4F-91AB-915D330E010B}" type="slidenum">
              <a:rPr lang="en-US" smtClean="0"/>
              <a:t>12</a:t>
            </a:fld>
            <a:endParaRPr lang="en-US"/>
          </a:p>
        </p:txBody>
      </p:sp>
    </p:spTree>
    <p:extLst>
      <p:ext uri="{BB962C8B-B14F-4D97-AF65-F5344CB8AC3E}">
        <p14:creationId xmlns:p14="http://schemas.microsoft.com/office/powerpoint/2010/main" val="3038094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Early L. Clinical disorders of fluid and electrolyte metabolism. New York:</a:t>
            </a:r>
          </a:p>
          <a:p>
            <a:r>
              <a:rPr lang="en-US" sz="1200" kern="1200" dirty="0">
                <a:solidFill>
                  <a:schemeClr val="tx1"/>
                </a:solidFill>
                <a:effectLst/>
                <a:latin typeface="+mn-lt"/>
                <a:ea typeface="+mn-ea"/>
                <a:cs typeface="+mn-cs"/>
              </a:rPr>
              <a:t>McGraw-Hill; 1972.</a:t>
            </a:r>
          </a:p>
          <a:p>
            <a:endParaRPr lang="en-US" dirty="0"/>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13</a:t>
            </a:fld>
            <a:endParaRPr lang="en-US"/>
          </a:p>
        </p:txBody>
      </p:sp>
    </p:spTree>
    <p:extLst>
      <p:ext uri="{BB962C8B-B14F-4D97-AF65-F5344CB8AC3E}">
        <p14:creationId xmlns:p14="http://schemas.microsoft.com/office/powerpoint/2010/main" val="3764263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14</a:t>
            </a:fld>
            <a:endParaRPr lang="en-US"/>
          </a:p>
        </p:txBody>
      </p:sp>
    </p:spTree>
    <p:extLst>
      <p:ext uri="{BB962C8B-B14F-4D97-AF65-F5344CB8AC3E}">
        <p14:creationId xmlns:p14="http://schemas.microsoft.com/office/powerpoint/2010/main" val="260948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load patients with sodium then restrict sodium sound familiar?</a:t>
            </a:r>
          </a:p>
        </p:txBody>
      </p:sp>
      <p:sp>
        <p:nvSpPr>
          <p:cNvPr id="4" name="Slide Number Placeholder 3"/>
          <p:cNvSpPr>
            <a:spLocks noGrp="1"/>
          </p:cNvSpPr>
          <p:nvPr>
            <p:ph type="sldNum" sz="quarter" idx="5"/>
          </p:nvPr>
        </p:nvSpPr>
        <p:spPr/>
        <p:txBody>
          <a:bodyPr/>
          <a:lstStyle/>
          <a:p>
            <a:fld id="{02F8A6CE-9622-9D4F-91AB-915D330E010B}" type="slidenum">
              <a:rPr lang="en-US" smtClean="0"/>
              <a:t>15</a:t>
            </a:fld>
            <a:endParaRPr lang="en-US"/>
          </a:p>
        </p:txBody>
      </p:sp>
    </p:spTree>
    <p:extLst>
      <p:ext uri="{BB962C8B-B14F-4D97-AF65-F5344CB8AC3E}">
        <p14:creationId xmlns:p14="http://schemas.microsoft.com/office/powerpoint/2010/main" val="3170748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16</a:t>
            </a:fld>
            <a:endParaRPr lang="en-US"/>
          </a:p>
        </p:txBody>
      </p:sp>
    </p:spTree>
    <p:extLst>
      <p:ext uri="{BB962C8B-B14F-4D97-AF65-F5344CB8AC3E}">
        <p14:creationId xmlns:p14="http://schemas.microsoft.com/office/powerpoint/2010/main" val="1417581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17</a:t>
            </a:fld>
            <a:endParaRPr lang="en-US"/>
          </a:p>
        </p:txBody>
      </p:sp>
    </p:spTree>
    <p:extLst>
      <p:ext uri="{BB962C8B-B14F-4D97-AF65-F5344CB8AC3E}">
        <p14:creationId xmlns:p14="http://schemas.microsoft.com/office/powerpoint/2010/main" val="2479965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Van </a:t>
            </a:r>
            <a:r>
              <a:rPr lang="en-US" sz="1200" kern="1200" dirty="0" err="1">
                <a:solidFill>
                  <a:schemeClr val="tx1"/>
                </a:solidFill>
                <a:effectLst/>
                <a:latin typeface="+mn-lt"/>
                <a:ea typeface="+mn-ea"/>
                <a:cs typeface="+mn-cs"/>
              </a:rPr>
              <a:t>Regenmortel</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Verbrugghe</a:t>
            </a:r>
            <a:r>
              <a:rPr lang="en-US" sz="1200" kern="1200" dirty="0">
                <a:solidFill>
                  <a:schemeClr val="tx1"/>
                </a:solidFill>
                <a:effectLst/>
                <a:latin typeface="+mn-lt"/>
                <a:ea typeface="+mn-ea"/>
                <a:cs typeface="+mn-cs"/>
              </a:rPr>
              <a:t> W, </a:t>
            </a:r>
            <a:r>
              <a:rPr lang="en-US" sz="1200" kern="1200" dirty="0" err="1">
                <a:solidFill>
                  <a:schemeClr val="tx1"/>
                </a:solidFill>
                <a:effectLst/>
                <a:latin typeface="+mn-lt"/>
                <a:ea typeface="+mn-ea"/>
                <a:cs typeface="+mn-cs"/>
              </a:rPr>
              <a:t>Roelant</a:t>
            </a:r>
            <a:r>
              <a:rPr lang="en-US" sz="1200" kern="1200" dirty="0">
                <a:solidFill>
                  <a:schemeClr val="tx1"/>
                </a:solidFill>
                <a:effectLst/>
                <a:latin typeface="+mn-lt"/>
                <a:ea typeface="+mn-ea"/>
                <a:cs typeface="+mn-cs"/>
              </a:rPr>
              <a:t> E, Van den </a:t>
            </a:r>
            <a:r>
              <a:rPr lang="en-US" sz="1200" kern="1200" dirty="0" err="1">
                <a:solidFill>
                  <a:schemeClr val="tx1"/>
                </a:solidFill>
                <a:effectLst/>
                <a:latin typeface="+mn-lt"/>
                <a:ea typeface="+mn-ea"/>
                <a:cs typeface="+mn-cs"/>
              </a:rPr>
              <a:t>Wyngaert</a:t>
            </a:r>
            <a:r>
              <a:rPr lang="en-US" sz="1200" kern="1200" dirty="0">
                <a:solidFill>
                  <a:schemeClr val="tx1"/>
                </a:solidFill>
                <a:effectLst/>
                <a:latin typeface="+mn-lt"/>
                <a:ea typeface="+mn-ea"/>
                <a:cs typeface="+mn-cs"/>
              </a:rPr>
              <a:t> T,</a:t>
            </a:r>
          </a:p>
          <a:p>
            <a:r>
              <a:rPr lang="en-US" sz="1200" kern="1200" dirty="0" err="1">
                <a:solidFill>
                  <a:schemeClr val="tx1"/>
                </a:solidFill>
                <a:effectLst/>
                <a:latin typeface="+mn-lt"/>
                <a:ea typeface="+mn-ea"/>
                <a:cs typeface="+mn-cs"/>
              </a:rPr>
              <a:t>Jorens</a:t>
            </a:r>
            <a:r>
              <a:rPr lang="en-US" sz="1200" kern="1200" dirty="0">
                <a:solidFill>
                  <a:schemeClr val="tx1"/>
                </a:solidFill>
                <a:effectLst/>
                <a:latin typeface="+mn-lt"/>
                <a:ea typeface="+mn-ea"/>
                <a:cs typeface="+mn-cs"/>
              </a:rPr>
              <a:t> PG. Maintenance fluid therapy and fluid creep impose more</a:t>
            </a:r>
          </a:p>
          <a:p>
            <a:r>
              <a:rPr lang="en-US" sz="1200" kern="1200" dirty="0">
                <a:solidFill>
                  <a:schemeClr val="tx1"/>
                </a:solidFill>
                <a:effectLst/>
                <a:latin typeface="+mn-lt"/>
                <a:ea typeface="+mn-ea"/>
                <a:cs typeface="+mn-cs"/>
              </a:rPr>
              <a:t>significant fluid, sodium, and chloride burdens than resuscitation fluids</a:t>
            </a:r>
          </a:p>
          <a:p>
            <a:r>
              <a:rPr lang="en-US" sz="1200" kern="1200" dirty="0">
                <a:solidFill>
                  <a:schemeClr val="tx1"/>
                </a:solidFill>
                <a:effectLst/>
                <a:latin typeface="+mn-lt"/>
                <a:ea typeface="+mn-ea"/>
                <a:cs typeface="+mn-cs"/>
              </a:rPr>
              <a:t>in critically ill patients: a retrospective study in a tertiary mixed ICU</a:t>
            </a:r>
          </a:p>
          <a:p>
            <a:r>
              <a:rPr lang="en-US" sz="1200" kern="1200" dirty="0">
                <a:solidFill>
                  <a:schemeClr val="tx1"/>
                </a:solidFill>
                <a:effectLst/>
                <a:latin typeface="+mn-lt"/>
                <a:ea typeface="+mn-ea"/>
                <a:cs typeface="+mn-cs"/>
              </a:rPr>
              <a:t>population. Intensive Care Med. 2018;44(4):409–17</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b="1" dirty="0"/>
          </a:p>
          <a:p>
            <a:endParaRPr lang="en-US" dirty="0"/>
          </a:p>
          <a:p>
            <a:r>
              <a:rPr lang="en-US" sz="1200" kern="1200" dirty="0">
                <a:solidFill>
                  <a:schemeClr val="tx1"/>
                </a:solidFill>
                <a:effectLst/>
                <a:latin typeface="+mn-lt"/>
                <a:ea typeface="+mn-ea"/>
                <a:cs typeface="+mn-cs"/>
              </a:rPr>
              <a:t>A second major—this time unintentional—source</a:t>
            </a:r>
          </a:p>
          <a:p>
            <a:r>
              <a:rPr lang="en-US" sz="1200" kern="1200" dirty="0">
                <a:solidFill>
                  <a:schemeClr val="tx1"/>
                </a:solidFill>
                <a:effectLst/>
                <a:latin typeface="+mn-lt"/>
                <a:ea typeface="+mn-ea"/>
                <a:cs typeface="+mn-cs"/>
              </a:rPr>
              <a:t>of sodium in the hospital is the custom of dissolving</a:t>
            </a:r>
          </a:p>
          <a:p>
            <a:r>
              <a:rPr lang="en-US" sz="1200" kern="1200" dirty="0">
                <a:solidFill>
                  <a:schemeClr val="tx1"/>
                </a:solidFill>
                <a:effectLst/>
                <a:latin typeface="+mn-lt"/>
                <a:ea typeface="+mn-ea"/>
                <a:cs typeface="+mn-cs"/>
              </a:rPr>
              <a:t>medications in NaCl 0.9% to enable intravenous administration.</a:t>
            </a:r>
          </a:p>
          <a:p>
            <a:r>
              <a:rPr lang="en-US" sz="1200" kern="1200" dirty="0">
                <a:solidFill>
                  <a:schemeClr val="tx1"/>
                </a:solidFill>
                <a:effectLst/>
                <a:latin typeface="+mn-lt"/>
                <a:ea typeface="+mn-ea"/>
                <a:cs typeface="+mn-cs"/>
              </a:rPr>
              <a:t>Bihari et al. demonstrated that drug boluses</a:t>
            </a:r>
          </a:p>
          <a:p>
            <a:r>
              <a:rPr lang="en-US" sz="1200" kern="1200" dirty="0">
                <a:solidFill>
                  <a:schemeClr val="tx1"/>
                </a:solidFill>
                <a:effectLst/>
                <a:latin typeface="+mn-lt"/>
                <a:ea typeface="+mn-ea"/>
                <a:cs typeface="+mn-cs"/>
              </a:rPr>
              <a:t>accounted for 12.3% of total sodium administration and</a:t>
            </a:r>
          </a:p>
          <a:p>
            <a:r>
              <a:rPr lang="en-US" sz="1200" kern="1200" dirty="0">
                <a:solidFill>
                  <a:schemeClr val="tx1"/>
                </a:solidFill>
                <a:effectLst/>
                <a:latin typeface="+mn-lt"/>
                <a:ea typeface="+mn-ea"/>
                <a:cs typeface="+mn-cs"/>
              </a:rPr>
              <a:t>drug infusions for 8.6%</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18</a:t>
            </a:fld>
            <a:endParaRPr lang="en-US"/>
          </a:p>
        </p:txBody>
      </p:sp>
    </p:spTree>
    <p:extLst>
      <p:ext uri="{BB962C8B-B14F-4D97-AF65-F5344CB8AC3E}">
        <p14:creationId xmlns:p14="http://schemas.microsoft.com/office/powerpoint/2010/main" val="1476045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George Institute for Global H, Bihari S, Peake SL, </a:t>
            </a:r>
            <a:r>
              <a:rPr lang="en-US" sz="1200" kern="1200" dirty="0" err="1">
                <a:solidFill>
                  <a:schemeClr val="tx1"/>
                </a:solidFill>
                <a:effectLst/>
                <a:latin typeface="+mn-lt"/>
                <a:ea typeface="+mn-ea"/>
                <a:cs typeface="+mn-cs"/>
              </a:rPr>
              <a:t>Seppelt</a:t>
            </a:r>
            <a:r>
              <a:rPr lang="en-US" sz="1200" kern="1200" dirty="0">
                <a:solidFill>
                  <a:schemeClr val="tx1"/>
                </a:solidFill>
                <a:effectLst/>
                <a:latin typeface="+mn-lt"/>
                <a:ea typeface="+mn-ea"/>
                <a:cs typeface="+mn-cs"/>
              </a:rPr>
              <a:t> I, Williams P,</a:t>
            </a:r>
          </a:p>
          <a:p>
            <a:r>
              <a:rPr lang="en-US" sz="1200" kern="1200" dirty="0" err="1">
                <a:solidFill>
                  <a:schemeClr val="tx1"/>
                </a:solidFill>
                <a:effectLst/>
                <a:latin typeface="+mn-lt"/>
                <a:ea typeface="+mn-ea"/>
                <a:cs typeface="+mn-cs"/>
              </a:rPr>
              <a:t>Bersten</a:t>
            </a:r>
            <a:r>
              <a:rPr lang="en-US" sz="1200" kern="1200" dirty="0">
                <a:solidFill>
                  <a:schemeClr val="tx1"/>
                </a:solidFill>
                <a:effectLst/>
                <a:latin typeface="+mn-lt"/>
                <a:ea typeface="+mn-ea"/>
                <a:cs typeface="+mn-cs"/>
              </a:rPr>
              <a:t> A, et al. Sodium administration in critically ill patients in Australia</a:t>
            </a:r>
          </a:p>
          <a:p>
            <a:r>
              <a:rPr lang="en-US" sz="1200" kern="1200" dirty="0">
                <a:solidFill>
                  <a:schemeClr val="tx1"/>
                </a:solidFill>
                <a:effectLst/>
                <a:latin typeface="+mn-lt"/>
                <a:ea typeface="+mn-ea"/>
                <a:cs typeface="+mn-cs"/>
              </a:rPr>
              <a:t>and New Zealand: a </a:t>
            </a:r>
            <a:r>
              <a:rPr lang="en-US" sz="1200" kern="1200" dirty="0" err="1">
                <a:solidFill>
                  <a:schemeClr val="tx1"/>
                </a:solidFill>
                <a:effectLst/>
                <a:latin typeface="+mn-lt"/>
                <a:ea typeface="+mn-ea"/>
                <a:cs typeface="+mn-cs"/>
              </a:rPr>
              <a:t>multicentre</a:t>
            </a:r>
            <a:r>
              <a:rPr lang="en-US" sz="1200" kern="1200" dirty="0">
                <a:solidFill>
                  <a:schemeClr val="tx1"/>
                </a:solidFill>
                <a:effectLst/>
                <a:latin typeface="+mn-lt"/>
                <a:ea typeface="+mn-ea"/>
                <a:cs typeface="+mn-cs"/>
              </a:rPr>
              <a:t> point prevalence study. Crit Care</a:t>
            </a:r>
          </a:p>
          <a:p>
            <a:r>
              <a:rPr lang="en-US" sz="1200" kern="1200" dirty="0" err="1">
                <a:solidFill>
                  <a:schemeClr val="tx1"/>
                </a:solidFill>
                <a:effectLst/>
                <a:latin typeface="+mn-lt"/>
                <a:ea typeface="+mn-ea"/>
                <a:cs typeface="+mn-cs"/>
              </a:rPr>
              <a:t>Resusc</a:t>
            </a:r>
            <a:r>
              <a:rPr lang="en-US" sz="1200" kern="1200" dirty="0">
                <a:solidFill>
                  <a:schemeClr val="tx1"/>
                </a:solidFill>
                <a:effectLst/>
                <a:latin typeface="+mn-lt"/>
                <a:ea typeface="+mn-ea"/>
                <a:cs typeface="+mn-cs"/>
              </a:rPr>
              <a:t>. 2013;15(4):294–300.</a:t>
            </a:r>
          </a:p>
          <a:p>
            <a:endParaRPr lang="en-US" dirty="0"/>
          </a:p>
          <a:p>
            <a:endParaRPr lang="en-US" dirty="0"/>
          </a:p>
          <a:p>
            <a:r>
              <a:rPr lang="en-US" dirty="0"/>
              <a:t>A prospective</a:t>
            </a:r>
          </a:p>
          <a:p>
            <a:r>
              <a:rPr lang="en-US" dirty="0"/>
              <a:t>single-day point prevalence survey, conducted in 46 Australian</a:t>
            </a:r>
          </a:p>
          <a:p>
            <a:r>
              <a:rPr lang="en-US" dirty="0"/>
              <a:t>and New Zealand ICUs, demonstrated that maintenance</a:t>
            </a:r>
          </a:p>
          <a:p>
            <a:r>
              <a:rPr lang="en-US" dirty="0"/>
              <a:t>and replacement fluids are responsible for 30.9%</a:t>
            </a:r>
          </a:p>
          <a:p>
            <a:r>
              <a:rPr lang="en-US" dirty="0"/>
              <a:t>of the total daily sodium administration of 220 mmol</a:t>
            </a:r>
          </a:p>
          <a:p>
            <a:r>
              <a:rPr lang="en-US" dirty="0"/>
              <a:t>(5 g) and—contrary to common belief—a much more significant</a:t>
            </a:r>
          </a:p>
          <a:p>
            <a:r>
              <a:rPr lang="en-US" dirty="0"/>
              <a:t>source of sodium than resuscitation fluids</a:t>
            </a:r>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19</a:t>
            </a:fld>
            <a:endParaRPr lang="en-US"/>
          </a:p>
        </p:txBody>
      </p:sp>
    </p:spTree>
    <p:extLst>
      <p:ext uri="{BB962C8B-B14F-4D97-AF65-F5344CB8AC3E}">
        <p14:creationId xmlns:p14="http://schemas.microsoft.com/office/powerpoint/2010/main" val="360197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22</a:t>
            </a:fld>
            <a:endParaRPr lang="en-US"/>
          </a:p>
        </p:txBody>
      </p:sp>
    </p:spTree>
    <p:extLst>
      <p:ext uri="{BB962C8B-B14F-4D97-AF65-F5344CB8AC3E}">
        <p14:creationId xmlns:p14="http://schemas.microsoft.com/office/powerpoint/2010/main" val="54051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2 of</a:t>
            </a:r>
          </a:p>
        </p:txBody>
      </p:sp>
      <p:sp>
        <p:nvSpPr>
          <p:cNvPr id="4" name="Slide Number Placeholder 3"/>
          <p:cNvSpPr>
            <a:spLocks noGrp="1"/>
          </p:cNvSpPr>
          <p:nvPr>
            <p:ph type="sldNum" sz="quarter" idx="5"/>
          </p:nvPr>
        </p:nvSpPr>
        <p:spPr/>
        <p:txBody>
          <a:bodyPr/>
          <a:lstStyle/>
          <a:p>
            <a:fld id="{02F8A6CE-9622-9D4F-91AB-915D330E010B}" type="slidenum">
              <a:rPr lang="en-US" smtClean="0"/>
              <a:t>2</a:t>
            </a:fld>
            <a:endParaRPr lang="en-US"/>
          </a:p>
        </p:txBody>
      </p:sp>
    </p:spTree>
    <p:extLst>
      <p:ext uri="{BB962C8B-B14F-4D97-AF65-F5344CB8AC3E}">
        <p14:creationId xmlns:p14="http://schemas.microsoft.com/office/powerpoint/2010/main" val="2991560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composition of the study solution was thus responsible for an additional fluid retention of 22% (95% CI 10–34%) of its infused volume.</a:t>
            </a:r>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25</a:t>
            </a:fld>
            <a:endParaRPr lang="en-US"/>
          </a:p>
        </p:txBody>
      </p:sp>
    </p:spTree>
    <p:extLst>
      <p:ext uri="{BB962C8B-B14F-4D97-AF65-F5344CB8AC3E}">
        <p14:creationId xmlns:p14="http://schemas.microsoft.com/office/powerpoint/2010/main" val="51268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Bihari S, Peake SL, Prakash S, Saxena M, Campbell V, </a:t>
            </a:r>
            <a:r>
              <a:rPr lang="en-US" dirty="0" err="1"/>
              <a:t>Bersten</a:t>
            </a:r>
            <a:r>
              <a:rPr lang="en-US" dirty="0"/>
              <a:t> A. Sodium</a:t>
            </a:r>
          </a:p>
          <a:p>
            <a:r>
              <a:rPr lang="en-US" dirty="0"/>
              <a:t>balance, not fluid balance, is associated with respiratory dysfunction in</a:t>
            </a:r>
          </a:p>
          <a:p>
            <a:r>
              <a:rPr lang="en-US" dirty="0"/>
              <a:t>mechanically ventilated patients: a prospective, </a:t>
            </a:r>
            <a:r>
              <a:rPr lang="en-US" dirty="0" err="1"/>
              <a:t>multicentre</a:t>
            </a:r>
            <a:r>
              <a:rPr lang="en-US" dirty="0"/>
              <a:t> study. Crit</a:t>
            </a:r>
          </a:p>
          <a:p>
            <a:r>
              <a:rPr lang="en-US" dirty="0"/>
              <a:t>Care </a:t>
            </a:r>
            <a:r>
              <a:rPr lang="en-US" dirty="0" err="1"/>
              <a:t>Resusc</a:t>
            </a:r>
            <a:r>
              <a:rPr lang="en-US" dirty="0"/>
              <a:t>. 2015;17(1):23–8.</a:t>
            </a:r>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26</a:t>
            </a:fld>
            <a:endParaRPr lang="en-US"/>
          </a:p>
        </p:txBody>
      </p:sp>
    </p:spTree>
    <p:extLst>
      <p:ext uri="{BB962C8B-B14F-4D97-AF65-F5344CB8AC3E}">
        <p14:creationId xmlns:p14="http://schemas.microsoft.com/office/powerpoint/2010/main" val="3163900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Whats</a:t>
            </a:r>
            <a:r>
              <a:rPr lang="en-US" dirty="0"/>
              <a:t> going on with the Orme approach?</a:t>
            </a:r>
          </a:p>
          <a:p>
            <a:r>
              <a:rPr lang="en-US" dirty="0"/>
              <a:t>Decrease Na intake to near 0</a:t>
            </a:r>
          </a:p>
          <a:p>
            <a:r>
              <a:rPr lang="en-US" dirty="0"/>
              <a:t>Wait</a:t>
            </a:r>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27</a:t>
            </a:fld>
            <a:endParaRPr lang="en-US"/>
          </a:p>
        </p:txBody>
      </p:sp>
    </p:spTree>
    <p:extLst>
      <p:ext uri="{BB962C8B-B14F-4D97-AF65-F5344CB8AC3E}">
        <p14:creationId xmlns:p14="http://schemas.microsoft.com/office/powerpoint/2010/main" val="763673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28</a:t>
            </a:fld>
            <a:endParaRPr lang="en-US"/>
          </a:p>
        </p:txBody>
      </p:sp>
    </p:spTree>
    <p:extLst>
      <p:ext uri="{BB962C8B-B14F-4D97-AF65-F5344CB8AC3E}">
        <p14:creationId xmlns:p14="http://schemas.microsoft.com/office/powerpoint/2010/main" val="330753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Bihari, S., Prakash, S., Potts, S., Matheson, E. and </a:t>
            </a:r>
            <a:r>
              <a:rPr lang="en-US" sz="1200" b="0" i="0" kern="1200" dirty="0" err="1">
                <a:solidFill>
                  <a:schemeClr val="tx1"/>
                </a:solidFill>
                <a:effectLst/>
                <a:latin typeface="+mn-lt"/>
                <a:ea typeface="+mn-ea"/>
                <a:cs typeface="+mn-cs"/>
              </a:rPr>
              <a:t>Bersten</a:t>
            </a:r>
            <a:r>
              <a:rPr lang="en-US" sz="1200" b="0" i="0" kern="1200" dirty="0">
                <a:solidFill>
                  <a:schemeClr val="tx1"/>
                </a:solidFill>
                <a:effectLst/>
                <a:latin typeface="+mn-lt"/>
                <a:ea typeface="+mn-ea"/>
                <a:cs typeface="+mn-cs"/>
              </a:rPr>
              <a:t>, A.D., 2018. Addressing the inadvertent sodium and chloride burden in critically ill patients: a prospective before-and-after study in a tertiary mixed intensive care unit population. </a:t>
            </a:r>
            <a:r>
              <a:rPr lang="en-US" sz="1200" b="0" i="1" kern="1200" dirty="0">
                <a:solidFill>
                  <a:schemeClr val="tx1"/>
                </a:solidFill>
                <a:effectLst/>
                <a:latin typeface="+mn-lt"/>
                <a:ea typeface="+mn-ea"/>
                <a:cs typeface="+mn-cs"/>
              </a:rPr>
              <a:t>Critical Care and Resuscitation</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20</a:t>
            </a:r>
            <a:r>
              <a:rPr lang="en-US" sz="1200" b="0" i="0" kern="1200" dirty="0">
                <a:solidFill>
                  <a:schemeClr val="tx1"/>
                </a:solidFill>
                <a:effectLst/>
                <a:latin typeface="+mn-lt"/>
                <a:ea typeface="+mn-ea"/>
                <a:cs typeface="+mn-cs"/>
              </a:rPr>
              <a:t>(4), p.285.</a:t>
            </a:r>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30</a:t>
            </a:fld>
            <a:endParaRPr lang="en-US"/>
          </a:p>
        </p:txBody>
      </p:sp>
    </p:spTree>
    <p:extLst>
      <p:ext uri="{BB962C8B-B14F-4D97-AF65-F5344CB8AC3E}">
        <p14:creationId xmlns:p14="http://schemas.microsoft.com/office/powerpoint/2010/main" val="15512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Problem: Tonicity of urine with treatment with loop diuretics is hypotonic.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particular, the patients who are fluid restricted are likely to make urine that is hypotonic relative to their inputs (mostly NS, usually), and thus increase serum Na</a:t>
            </a:r>
          </a:p>
          <a:p>
            <a:endParaRPr lang="en-US" dirty="0"/>
          </a:p>
          <a:p>
            <a:r>
              <a:rPr lang="en-US" dirty="0"/>
              <a:t>[ ] add picture of high Na</a:t>
            </a:r>
          </a:p>
        </p:txBody>
      </p:sp>
      <p:sp>
        <p:nvSpPr>
          <p:cNvPr id="4" name="Slide Number Placeholder 3"/>
          <p:cNvSpPr>
            <a:spLocks noGrp="1"/>
          </p:cNvSpPr>
          <p:nvPr>
            <p:ph type="sldNum" sz="quarter" idx="5"/>
          </p:nvPr>
        </p:nvSpPr>
        <p:spPr/>
        <p:txBody>
          <a:bodyPr/>
          <a:lstStyle/>
          <a:p>
            <a:fld id="{02F8A6CE-9622-9D4F-91AB-915D330E010B}" type="slidenum">
              <a:rPr lang="en-US" smtClean="0"/>
              <a:t>31</a:t>
            </a:fld>
            <a:endParaRPr lang="en-US"/>
          </a:p>
        </p:txBody>
      </p:sp>
    </p:spTree>
    <p:extLst>
      <p:ext uri="{BB962C8B-B14F-4D97-AF65-F5344CB8AC3E}">
        <p14:creationId xmlns:p14="http://schemas.microsoft.com/office/powerpoint/2010/main" val="2048154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Oude </a:t>
            </a:r>
            <a:r>
              <a:rPr lang="en-US" dirty="0" err="1"/>
              <a:t>Lansink-Hartgring</a:t>
            </a:r>
            <a:r>
              <a:rPr lang="en-US" dirty="0"/>
              <a:t> A, Hessels L, Weigel J, de Smet A, </a:t>
            </a:r>
            <a:r>
              <a:rPr lang="en-US" dirty="0" err="1"/>
              <a:t>Gommers</a:t>
            </a:r>
            <a:r>
              <a:rPr lang="en-US" dirty="0"/>
              <a:t> D,</a:t>
            </a:r>
          </a:p>
          <a:p>
            <a:r>
              <a:rPr lang="en-US" dirty="0"/>
              <a:t>Panday PVN, et al. Long-term changes in </a:t>
            </a:r>
            <a:r>
              <a:rPr lang="en-US" dirty="0" err="1"/>
              <a:t>dysnatremia</a:t>
            </a:r>
            <a:r>
              <a:rPr lang="en-US" dirty="0"/>
              <a:t> incidence in the</a:t>
            </a:r>
          </a:p>
          <a:p>
            <a:r>
              <a:rPr lang="en-US" dirty="0"/>
              <a:t>ICU: a shift from hyponatremia to hypernatremia. Ann Intensive Care.</a:t>
            </a:r>
          </a:p>
          <a:p>
            <a:r>
              <a:rPr lang="en-US" dirty="0"/>
              <a:t>2016;6(1):22.</a:t>
            </a:r>
          </a:p>
          <a:p>
            <a:endParaRPr lang="en-US" dirty="0"/>
          </a:p>
          <a:p>
            <a:r>
              <a:rPr lang="en-US" dirty="0"/>
              <a:t>As we’ve become more stringent with our I/O tracking, we’ve introduced more </a:t>
            </a:r>
            <a:r>
              <a:rPr lang="en-US" dirty="0" err="1"/>
              <a:t>dislipidemia</a:t>
            </a:r>
            <a:endParaRPr lang="en-US" dirty="0"/>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32</a:t>
            </a:fld>
            <a:endParaRPr lang="en-US"/>
          </a:p>
        </p:txBody>
      </p:sp>
    </p:spTree>
    <p:extLst>
      <p:ext uri="{BB962C8B-B14F-4D97-AF65-F5344CB8AC3E}">
        <p14:creationId xmlns:p14="http://schemas.microsoft.com/office/powerpoint/2010/main" val="4166126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Irreverent</a:t>
            </a:r>
          </a:p>
          <a:p>
            <a:endParaRPr lang="en-US" dirty="0"/>
          </a:p>
          <a:p>
            <a:r>
              <a:rPr lang="en-US" dirty="0"/>
              <a:t>Rubbing salt in the wound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35</a:t>
            </a:fld>
            <a:endParaRPr lang="en-US"/>
          </a:p>
        </p:txBody>
      </p:sp>
    </p:spTree>
    <p:extLst>
      <p:ext uri="{BB962C8B-B14F-4D97-AF65-F5344CB8AC3E}">
        <p14:creationId xmlns:p14="http://schemas.microsoft.com/office/powerpoint/2010/main" val="2403640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36</a:t>
            </a:fld>
            <a:endParaRPr lang="en-US"/>
          </a:p>
        </p:txBody>
      </p:sp>
    </p:spTree>
    <p:extLst>
      <p:ext uri="{BB962C8B-B14F-4D97-AF65-F5344CB8AC3E}">
        <p14:creationId xmlns:p14="http://schemas.microsoft.com/office/powerpoint/2010/main" val="2672504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https://pubmed.ncbi.nlm.nih.gov/33573739/</a:t>
            </a:r>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3</a:t>
            </a:fld>
            <a:endParaRPr lang="en-US"/>
          </a:p>
        </p:txBody>
      </p:sp>
    </p:spTree>
    <p:extLst>
      <p:ext uri="{BB962C8B-B14F-4D97-AF65-F5344CB8AC3E}">
        <p14:creationId xmlns:p14="http://schemas.microsoft.com/office/powerpoint/2010/main" val="269316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4</a:t>
            </a:fld>
            <a:endParaRPr lang="en-US"/>
          </a:p>
        </p:txBody>
      </p:sp>
    </p:spTree>
    <p:extLst>
      <p:ext uri="{BB962C8B-B14F-4D97-AF65-F5344CB8AC3E}">
        <p14:creationId xmlns:p14="http://schemas.microsoft.com/office/powerpoint/2010/main" val="244665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have literally been </a:t>
            </a:r>
          </a:p>
        </p:txBody>
      </p:sp>
      <p:sp>
        <p:nvSpPr>
          <p:cNvPr id="4" name="Slide Number Placeholder 3"/>
          <p:cNvSpPr>
            <a:spLocks noGrp="1"/>
          </p:cNvSpPr>
          <p:nvPr>
            <p:ph type="sldNum" sz="quarter" idx="5"/>
          </p:nvPr>
        </p:nvSpPr>
        <p:spPr/>
        <p:txBody>
          <a:bodyPr/>
          <a:lstStyle/>
          <a:p>
            <a:fld id="{02F8A6CE-9622-9D4F-91AB-915D330E010B}" type="slidenum">
              <a:rPr lang="en-US" smtClean="0"/>
              <a:t>6</a:t>
            </a:fld>
            <a:endParaRPr lang="en-US"/>
          </a:p>
        </p:txBody>
      </p:sp>
    </p:spTree>
    <p:extLst>
      <p:ext uri="{BB962C8B-B14F-4D97-AF65-F5344CB8AC3E}">
        <p14:creationId xmlns:p14="http://schemas.microsoft.com/office/powerpoint/2010/main" val="1508841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Irreverent</a:t>
            </a:r>
          </a:p>
          <a:p>
            <a:endParaRPr lang="en-US" dirty="0"/>
          </a:p>
          <a:p>
            <a:r>
              <a:rPr lang="en-US" dirty="0"/>
              <a:t>Rubbing salt in the wound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7</a:t>
            </a:fld>
            <a:endParaRPr lang="en-US"/>
          </a:p>
        </p:txBody>
      </p:sp>
    </p:spTree>
    <p:extLst>
      <p:ext uri="{BB962C8B-B14F-4D97-AF65-F5344CB8AC3E}">
        <p14:creationId xmlns:p14="http://schemas.microsoft.com/office/powerpoint/2010/main" val="266751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8</a:t>
            </a:fld>
            <a:endParaRPr lang="en-US"/>
          </a:p>
        </p:txBody>
      </p:sp>
    </p:spTree>
    <p:extLst>
      <p:ext uri="{BB962C8B-B14F-4D97-AF65-F5344CB8AC3E}">
        <p14:creationId xmlns:p14="http://schemas.microsoft.com/office/powerpoint/2010/main" val="345969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a normal fluid, </a:t>
            </a:r>
            <a:r>
              <a:rPr lang="en-US" dirty="0" err="1"/>
              <a:t>osm</a:t>
            </a:r>
            <a:r>
              <a:rPr lang="en-US" dirty="0"/>
              <a:t>, and salt intake?</a:t>
            </a:r>
          </a:p>
          <a:p>
            <a:endParaRPr lang="en-US" dirty="0"/>
          </a:p>
          <a:p>
            <a:r>
              <a:rPr lang="en-US" dirty="0"/>
              <a:t>Chloride 35.45</a:t>
            </a:r>
          </a:p>
          <a:p>
            <a:endParaRPr lang="en-US" dirty="0"/>
          </a:p>
          <a:p>
            <a:r>
              <a:rPr lang="en-US" dirty="0"/>
              <a:t>Salt</a:t>
            </a:r>
          </a:p>
          <a:p>
            <a:endParaRPr lang="en-US" dirty="0"/>
          </a:p>
          <a:p>
            <a:r>
              <a:rPr lang="en-US" dirty="0"/>
              <a:t>https://</a:t>
            </a:r>
            <a:r>
              <a:rPr lang="en-US" dirty="0" err="1"/>
              <a:t>www.fda.gov</a:t>
            </a:r>
            <a:r>
              <a:rPr lang="en-US" dirty="0"/>
              <a:t>/food/nutrition-education-resources-materials/sodium-your-diet#:~:text=Americans%20eat%20on%20average%20about,about%201%20teaspoon%20of%20salt!</a:t>
            </a:r>
          </a:p>
          <a:p>
            <a:endParaRPr lang="en-US" dirty="0"/>
          </a:p>
          <a:p>
            <a:r>
              <a:rPr lang="en-US" dirty="0"/>
              <a:t>Water</a:t>
            </a:r>
          </a:p>
          <a:p>
            <a:r>
              <a:rPr lang="en-US" dirty="0"/>
              <a:t>https://</a:t>
            </a:r>
            <a:r>
              <a:rPr lang="en-US" dirty="0" err="1"/>
              <a:t>www.cdc.gov</a:t>
            </a:r>
            <a:r>
              <a:rPr lang="en-US" dirty="0"/>
              <a:t>/</a:t>
            </a:r>
            <a:r>
              <a:rPr lang="en-US" dirty="0" err="1"/>
              <a:t>nchs</a:t>
            </a:r>
            <a:r>
              <a:rPr lang="en-US" dirty="0"/>
              <a:t>/products/</a:t>
            </a:r>
            <a:r>
              <a:rPr lang="en-US" dirty="0" err="1"/>
              <a:t>databriefs</a:t>
            </a:r>
            <a:r>
              <a:rPr lang="en-US" dirty="0"/>
              <a:t>/db242.htm</a:t>
            </a:r>
          </a:p>
          <a:p>
            <a:endParaRPr lang="en-US" dirty="0"/>
          </a:p>
          <a:p>
            <a:r>
              <a:rPr lang="en-US" dirty="0" err="1"/>
              <a:t>Osm</a:t>
            </a:r>
            <a:endParaRPr lang="en-US" dirty="0"/>
          </a:p>
          <a:p>
            <a:r>
              <a:rPr lang="en-US" dirty="0"/>
              <a:t>https://</a:t>
            </a:r>
            <a:r>
              <a:rPr lang="en-US" dirty="0" err="1"/>
              <a:t>thecurbsiders.com</a:t>
            </a:r>
            <a:r>
              <a:rPr lang="en-US" dirty="0"/>
              <a:t>/podcast/48-hyponatremia-deconstructed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mmol/L = 1 </a:t>
            </a:r>
            <a:r>
              <a:rPr lang="en-US" dirty="0" err="1"/>
              <a:t>mOsm</a:t>
            </a:r>
            <a:r>
              <a:rPr lang="en-US" dirty="0"/>
              <a:t>/kg. Solute is excreted via urine, which can be diluted to minimum of 50 mmol/L (minimum urinary concentration), or concentrated to maximum 1200 mmol/L (or 1200 </a:t>
            </a:r>
            <a:r>
              <a:rPr lang="en-US" dirty="0" err="1"/>
              <a:t>mOsm</a:t>
            </a:r>
            <a:r>
              <a:rPr lang="en-US" dirty="0"/>
              <a:t>/kg). E.g. 60 kg person ingests about 10 </a:t>
            </a:r>
            <a:r>
              <a:rPr lang="en-US" dirty="0" err="1"/>
              <a:t>mOsm</a:t>
            </a:r>
            <a:r>
              <a:rPr lang="en-US" dirty="0"/>
              <a:t>/kg/day = solute load of 600 </a:t>
            </a:r>
            <a:r>
              <a:rPr lang="en-US" dirty="0" err="1"/>
              <a:t>mOsm</a:t>
            </a:r>
            <a:r>
              <a:rPr lang="en-US" dirty="0"/>
              <a:t>/day that must be excreted”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mmol of sodium (Na) = 23 mg Na = 58.4 mg salt (NaCl)</a:t>
            </a:r>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9</a:t>
            </a:fld>
            <a:endParaRPr lang="en-US"/>
          </a:p>
        </p:txBody>
      </p:sp>
    </p:spTree>
    <p:extLst>
      <p:ext uri="{BB962C8B-B14F-4D97-AF65-F5344CB8AC3E}">
        <p14:creationId xmlns:p14="http://schemas.microsoft.com/office/powerpoint/2010/main" val="3384779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x ] </a:t>
            </a:r>
            <a:r>
              <a:rPr lang="en-US" sz="1200" kern="1200" dirty="0" err="1">
                <a:solidFill>
                  <a:schemeClr val="tx1"/>
                </a:solidFill>
                <a:effectLst/>
                <a:latin typeface="+mn-lt"/>
                <a:ea typeface="+mn-ea"/>
                <a:cs typeface="+mn-cs"/>
              </a:rPr>
              <a:t>Bankir</a:t>
            </a:r>
            <a:r>
              <a:rPr lang="en-US" sz="1200" kern="1200" dirty="0">
                <a:solidFill>
                  <a:schemeClr val="tx1"/>
                </a:solidFill>
                <a:effectLst/>
                <a:latin typeface="+mn-lt"/>
                <a:ea typeface="+mn-ea"/>
                <a:cs typeface="+mn-cs"/>
              </a:rPr>
              <a:t> L, </a:t>
            </a:r>
            <a:r>
              <a:rPr lang="en-US" sz="1200" kern="1200" dirty="0" err="1">
                <a:solidFill>
                  <a:schemeClr val="tx1"/>
                </a:solidFill>
                <a:effectLst/>
                <a:latin typeface="+mn-lt"/>
                <a:ea typeface="+mn-ea"/>
                <a:cs typeface="+mn-cs"/>
              </a:rPr>
              <a:t>Perucca</a:t>
            </a:r>
            <a:r>
              <a:rPr lang="en-US" sz="1200" kern="1200" dirty="0">
                <a:solidFill>
                  <a:schemeClr val="tx1"/>
                </a:solidFill>
                <a:effectLst/>
                <a:latin typeface="+mn-lt"/>
                <a:ea typeface="+mn-ea"/>
                <a:cs typeface="+mn-cs"/>
              </a:rPr>
              <a:t> J, </a:t>
            </a:r>
            <a:r>
              <a:rPr lang="en-US" sz="1200" kern="1200" dirty="0" err="1">
                <a:solidFill>
                  <a:schemeClr val="tx1"/>
                </a:solidFill>
                <a:effectLst/>
                <a:latin typeface="+mn-lt"/>
                <a:ea typeface="+mn-ea"/>
                <a:cs typeface="+mn-cs"/>
              </a:rPr>
              <a:t>Norsk</a:t>
            </a:r>
            <a:r>
              <a:rPr lang="en-US" sz="1200" kern="1200" dirty="0">
                <a:solidFill>
                  <a:schemeClr val="tx1"/>
                </a:solidFill>
                <a:effectLst/>
                <a:latin typeface="+mn-lt"/>
                <a:ea typeface="+mn-ea"/>
                <a:cs typeface="+mn-cs"/>
              </a:rPr>
              <a:t> P, </a:t>
            </a:r>
            <a:r>
              <a:rPr lang="en-US" sz="1200" kern="1200" dirty="0" err="1">
                <a:solidFill>
                  <a:schemeClr val="tx1"/>
                </a:solidFill>
                <a:effectLst/>
                <a:latin typeface="+mn-lt"/>
                <a:ea typeface="+mn-ea"/>
                <a:cs typeface="+mn-cs"/>
              </a:rPr>
              <a:t>Bouby</a:t>
            </a:r>
            <a:r>
              <a:rPr lang="en-US" sz="1200" kern="1200" dirty="0">
                <a:solidFill>
                  <a:schemeClr val="tx1"/>
                </a:solidFill>
                <a:effectLst/>
                <a:latin typeface="+mn-lt"/>
                <a:ea typeface="+mn-ea"/>
                <a:cs typeface="+mn-cs"/>
              </a:rPr>
              <a:t> N, </a:t>
            </a:r>
            <a:r>
              <a:rPr lang="en-US" sz="1200" kern="1200" dirty="0" err="1">
                <a:solidFill>
                  <a:schemeClr val="tx1"/>
                </a:solidFill>
                <a:effectLst/>
                <a:latin typeface="+mn-lt"/>
                <a:ea typeface="+mn-ea"/>
                <a:cs typeface="+mn-cs"/>
              </a:rPr>
              <a:t>Damgaard</a:t>
            </a:r>
            <a:r>
              <a:rPr lang="en-US" sz="1200" kern="1200" dirty="0">
                <a:solidFill>
                  <a:schemeClr val="tx1"/>
                </a:solidFill>
                <a:effectLst/>
                <a:latin typeface="+mn-lt"/>
                <a:ea typeface="+mn-ea"/>
                <a:cs typeface="+mn-cs"/>
              </a:rPr>
              <a:t> M. Relationship</a:t>
            </a:r>
          </a:p>
          <a:p>
            <a:r>
              <a:rPr lang="en-US" sz="1200" kern="1200" dirty="0">
                <a:solidFill>
                  <a:schemeClr val="tx1"/>
                </a:solidFill>
                <a:effectLst/>
                <a:latin typeface="+mn-lt"/>
                <a:ea typeface="+mn-ea"/>
                <a:cs typeface="+mn-cs"/>
              </a:rPr>
              <a:t>between sodium intake and water intake: the false and the true. Ann</a:t>
            </a:r>
          </a:p>
          <a:p>
            <a:r>
              <a:rPr lang="en-US" sz="1200" kern="1200" dirty="0" err="1">
                <a:solidFill>
                  <a:schemeClr val="tx1"/>
                </a:solidFill>
                <a:effectLst/>
                <a:latin typeface="+mn-lt"/>
                <a:ea typeface="+mn-ea"/>
                <a:cs typeface="+mn-cs"/>
              </a:rPr>
              <a:t>Nutr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Metab</a:t>
            </a:r>
            <a:r>
              <a:rPr lang="en-US" sz="1200" kern="1200" dirty="0">
                <a:solidFill>
                  <a:schemeClr val="tx1"/>
                </a:solidFill>
                <a:effectLst/>
                <a:latin typeface="+mn-lt"/>
                <a:ea typeface="+mn-ea"/>
                <a:cs typeface="+mn-cs"/>
              </a:rPr>
              <a:t>. 2017;70(Suppl 1):51–61.</a:t>
            </a:r>
          </a:p>
          <a:p>
            <a:endParaRPr lang="en-US" dirty="0"/>
          </a:p>
        </p:txBody>
      </p:sp>
      <p:sp>
        <p:nvSpPr>
          <p:cNvPr id="4" name="Slide Number Placeholder 3"/>
          <p:cNvSpPr>
            <a:spLocks noGrp="1"/>
          </p:cNvSpPr>
          <p:nvPr>
            <p:ph type="sldNum" sz="quarter" idx="5"/>
          </p:nvPr>
        </p:nvSpPr>
        <p:spPr/>
        <p:txBody>
          <a:bodyPr/>
          <a:lstStyle/>
          <a:p>
            <a:fld id="{02F8A6CE-9622-9D4F-91AB-915D330E010B}" type="slidenum">
              <a:rPr lang="en-US" smtClean="0"/>
              <a:t>10</a:t>
            </a:fld>
            <a:endParaRPr lang="en-US"/>
          </a:p>
        </p:txBody>
      </p:sp>
    </p:spTree>
    <p:extLst>
      <p:ext uri="{BB962C8B-B14F-4D97-AF65-F5344CB8AC3E}">
        <p14:creationId xmlns:p14="http://schemas.microsoft.com/office/powerpoint/2010/main" val="1689464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49E7-DECB-AE46-BE96-BEC4D0A4BB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C556D5-E277-C243-9F42-CF8B63CE93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BBD203-A8E2-8E44-B5ED-2D907D02840C}"/>
              </a:ext>
            </a:extLst>
          </p:cNvPr>
          <p:cNvSpPr>
            <a:spLocks noGrp="1"/>
          </p:cNvSpPr>
          <p:nvPr>
            <p:ph type="dt" sz="half" idx="10"/>
          </p:nvPr>
        </p:nvSpPr>
        <p:spPr/>
        <p:txBody>
          <a:bodyPr/>
          <a:lstStyle/>
          <a:p>
            <a:fld id="{E132C043-176F-3241-982D-9E0487892EB3}" type="datetimeFigureOut">
              <a:rPr lang="en-US" smtClean="0"/>
              <a:t>7/1/21</a:t>
            </a:fld>
            <a:endParaRPr lang="en-US"/>
          </a:p>
        </p:txBody>
      </p:sp>
      <p:sp>
        <p:nvSpPr>
          <p:cNvPr id="5" name="Footer Placeholder 4">
            <a:extLst>
              <a:ext uri="{FF2B5EF4-FFF2-40B4-BE49-F238E27FC236}">
                <a16:creationId xmlns:a16="http://schemas.microsoft.com/office/drawing/2014/main" id="{E9C6B3D1-ECA9-AB4A-9C0C-7B6BFA9A37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0BD2F-4B1F-B048-9691-19C16958A835}"/>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236591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0980-92CF-0B47-8403-B049B2FD0D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123CC2-7B36-3247-8E8A-71A8D150A9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3721F-E947-9447-A711-24A3A2891CA3}"/>
              </a:ext>
            </a:extLst>
          </p:cNvPr>
          <p:cNvSpPr>
            <a:spLocks noGrp="1"/>
          </p:cNvSpPr>
          <p:nvPr>
            <p:ph type="dt" sz="half" idx="10"/>
          </p:nvPr>
        </p:nvSpPr>
        <p:spPr/>
        <p:txBody>
          <a:bodyPr/>
          <a:lstStyle/>
          <a:p>
            <a:fld id="{E132C043-176F-3241-982D-9E0487892EB3}" type="datetimeFigureOut">
              <a:rPr lang="en-US" smtClean="0"/>
              <a:t>7/1/21</a:t>
            </a:fld>
            <a:endParaRPr lang="en-US"/>
          </a:p>
        </p:txBody>
      </p:sp>
      <p:sp>
        <p:nvSpPr>
          <p:cNvPr id="5" name="Footer Placeholder 4">
            <a:extLst>
              <a:ext uri="{FF2B5EF4-FFF2-40B4-BE49-F238E27FC236}">
                <a16:creationId xmlns:a16="http://schemas.microsoft.com/office/drawing/2014/main" id="{7FBFCEE6-CB48-D144-AE63-761604A2A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E8CD5-6FE1-FD42-9400-892DCCC41D28}"/>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72239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5816AA-9FE4-1D49-95C5-68EF6D3046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3671CB-A080-C845-AA7C-DA54ACB3FA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8A3CF-80B3-214F-A5E9-4D9F9056E69D}"/>
              </a:ext>
            </a:extLst>
          </p:cNvPr>
          <p:cNvSpPr>
            <a:spLocks noGrp="1"/>
          </p:cNvSpPr>
          <p:nvPr>
            <p:ph type="dt" sz="half" idx="10"/>
          </p:nvPr>
        </p:nvSpPr>
        <p:spPr/>
        <p:txBody>
          <a:bodyPr/>
          <a:lstStyle/>
          <a:p>
            <a:fld id="{E132C043-176F-3241-982D-9E0487892EB3}" type="datetimeFigureOut">
              <a:rPr lang="en-US" smtClean="0"/>
              <a:t>7/1/21</a:t>
            </a:fld>
            <a:endParaRPr lang="en-US"/>
          </a:p>
        </p:txBody>
      </p:sp>
      <p:sp>
        <p:nvSpPr>
          <p:cNvPr id="5" name="Footer Placeholder 4">
            <a:extLst>
              <a:ext uri="{FF2B5EF4-FFF2-40B4-BE49-F238E27FC236}">
                <a16:creationId xmlns:a16="http://schemas.microsoft.com/office/drawing/2014/main" id="{5E443316-F6CA-914D-9953-524C99283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3BA06A-82C6-C242-8163-125A50C7961E}"/>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240980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0AACE-CF8B-4D49-A5DE-2D01C8B4AF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C72EEB-A9EB-7949-8FA3-7CE823E0D0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1E2C8-E840-0149-B362-97223F74DD06}"/>
              </a:ext>
            </a:extLst>
          </p:cNvPr>
          <p:cNvSpPr>
            <a:spLocks noGrp="1"/>
          </p:cNvSpPr>
          <p:nvPr>
            <p:ph type="dt" sz="half" idx="10"/>
          </p:nvPr>
        </p:nvSpPr>
        <p:spPr/>
        <p:txBody>
          <a:bodyPr/>
          <a:lstStyle/>
          <a:p>
            <a:fld id="{E132C043-176F-3241-982D-9E0487892EB3}" type="datetimeFigureOut">
              <a:rPr lang="en-US" smtClean="0"/>
              <a:t>7/1/21</a:t>
            </a:fld>
            <a:endParaRPr lang="en-US"/>
          </a:p>
        </p:txBody>
      </p:sp>
      <p:sp>
        <p:nvSpPr>
          <p:cNvPr id="5" name="Footer Placeholder 4">
            <a:extLst>
              <a:ext uri="{FF2B5EF4-FFF2-40B4-BE49-F238E27FC236}">
                <a16:creationId xmlns:a16="http://schemas.microsoft.com/office/drawing/2014/main" id="{9D2CA7DC-582C-EA49-B28F-CBC4A07D1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0848B-8B74-9545-B4C0-4D1C6664C491}"/>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404922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DA12-97BE-0843-AB54-4D6E6AD02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E8916B-CC6B-7641-9FA8-74F493342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EAD978-5FFA-E543-BE01-DEA46388CE82}"/>
              </a:ext>
            </a:extLst>
          </p:cNvPr>
          <p:cNvSpPr>
            <a:spLocks noGrp="1"/>
          </p:cNvSpPr>
          <p:nvPr>
            <p:ph type="dt" sz="half" idx="10"/>
          </p:nvPr>
        </p:nvSpPr>
        <p:spPr/>
        <p:txBody>
          <a:bodyPr/>
          <a:lstStyle/>
          <a:p>
            <a:fld id="{E132C043-176F-3241-982D-9E0487892EB3}" type="datetimeFigureOut">
              <a:rPr lang="en-US" smtClean="0"/>
              <a:t>7/1/21</a:t>
            </a:fld>
            <a:endParaRPr lang="en-US"/>
          </a:p>
        </p:txBody>
      </p:sp>
      <p:sp>
        <p:nvSpPr>
          <p:cNvPr id="5" name="Footer Placeholder 4">
            <a:extLst>
              <a:ext uri="{FF2B5EF4-FFF2-40B4-BE49-F238E27FC236}">
                <a16:creationId xmlns:a16="http://schemas.microsoft.com/office/drawing/2014/main" id="{7D37F8F7-25BF-5A46-99C4-AA8A672E7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D7765-2EFE-A84F-861A-FC569C9CEB35}"/>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539602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5F13E-E4FD-F74E-AA01-085553E4DB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5BDA6B-9D90-7443-88DA-98C896075B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7E3CCF-2EB6-8F45-9075-288E47E1BD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CD7CDC-A064-DB4B-8E75-EDA3601A2746}"/>
              </a:ext>
            </a:extLst>
          </p:cNvPr>
          <p:cNvSpPr>
            <a:spLocks noGrp="1"/>
          </p:cNvSpPr>
          <p:nvPr>
            <p:ph type="dt" sz="half" idx="10"/>
          </p:nvPr>
        </p:nvSpPr>
        <p:spPr/>
        <p:txBody>
          <a:bodyPr/>
          <a:lstStyle/>
          <a:p>
            <a:fld id="{E132C043-176F-3241-982D-9E0487892EB3}" type="datetimeFigureOut">
              <a:rPr lang="en-US" smtClean="0"/>
              <a:t>7/1/21</a:t>
            </a:fld>
            <a:endParaRPr lang="en-US"/>
          </a:p>
        </p:txBody>
      </p:sp>
      <p:sp>
        <p:nvSpPr>
          <p:cNvPr id="6" name="Footer Placeholder 5">
            <a:extLst>
              <a:ext uri="{FF2B5EF4-FFF2-40B4-BE49-F238E27FC236}">
                <a16:creationId xmlns:a16="http://schemas.microsoft.com/office/drawing/2014/main" id="{99E7C9C6-DBD4-BB4E-A7C1-FDEC281E73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D9676-7244-7643-BCB8-6E3A7F8C00B5}"/>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2658757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426E2-5F6D-D145-A741-143B618F70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4E695C-1C86-E24B-B4F7-34B0763D5D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079695-A8A7-9F49-8EEC-FA7695454E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30D135-ACE7-8946-BEF9-11B4422702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879C2A-0272-8A42-9B40-18384CE8BF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F45CCE-7FB3-2D48-A261-E41B7CDBB896}"/>
              </a:ext>
            </a:extLst>
          </p:cNvPr>
          <p:cNvSpPr>
            <a:spLocks noGrp="1"/>
          </p:cNvSpPr>
          <p:nvPr>
            <p:ph type="dt" sz="half" idx="10"/>
          </p:nvPr>
        </p:nvSpPr>
        <p:spPr/>
        <p:txBody>
          <a:bodyPr/>
          <a:lstStyle/>
          <a:p>
            <a:fld id="{E132C043-176F-3241-982D-9E0487892EB3}" type="datetimeFigureOut">
              <a:rPr lang="en-US" smtClean="0"/>
              <a:t>7/1/21</a:t>
            </a:fld>
            <a:endParaRPr lang="en-US"/>
          </a:p>
        </p:txBody>
      </p:sp>
      <p:sp>
        <p:nvSpPr>
          <p:cNvPr id="8" name="Footer Placeholder 7">
            <a:extLst>
              <a:ext uri="{FF2B5EF4-FFF2-40B4-BE49-F238E27FC236}">
                <a16:creationId xmlns:a16="http://schemas.microsoft.com/office/drawing/2014/main" id="{464ACC6D-027F-8E44-905B-0A0EF49C64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BCBF6B-636A-E247-8D1B-9FFCC723B243}"/>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31766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9EB6-F2E8-BA4F-BCDE-01349AA5C5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DA389-AC9F-9F4C-9125-A13F1F198BE1}"/>
              </a:ext>
            </a:extLst>
          </p:cNvPr>
          <p:cNvSpPr>
            <a:spLocks noGrp="1"/>
          </p:cNvSpPr>
          <p:nvPr>
            <p:ph type="dt" sz="half" idx="10"/>
          </p:nvPr>
        </p:nvSpPr>
        <p:spPr/>
        <p:txBody>
          <a:bodyPr/>
          <a:lstStyle/>
          <a:p>
            <a:fld id="{E132C043-176F-3241-982D-9E0487892EB3}" type="datetimeFigureOut">
              <a:rPr lang="en-US" smtClean="0"/>
              <a:t>7/1/21</a:t>
            </a:fld>
            <a:endParaRPr lang="en-US"/>
          </a:p>
        </p:txBody>
      </p:sp>
      <p:sp>
        <p:nvSpPr>
          <p:cNvPr id="4" name="Footer Placeholder 3">
            <a:extLst>
              <a:ext uri="{FF2B5EF4-FFF2-40B4-BE49-F238E27FC236}">
                <a16:creationId xmlns:a16="http://schemas.microsoft.com/office/drawing/2014/main" id="{0AF50271-8B55-224E-BE2B-B99F383227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B81758-9A9A-7D47-9982-D4BEEB33BF95}"/>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340461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1DB493-D5B7-704A-BDEF-8A686B0ED7BE}"/>
              </a:ext>
            </a:extLst>
          </p:cNvPr>
          <p:cNvSpPr>
            <a:spLocks noGrp="1"/>
          </p:cNvSpPr>
          <p:nvPr>
            <p:ph type="dt" sz="half" idx="10"/>
          </p:nvPr>
        </p:nvSpPr>
        <p:spPr/>
        <p:txBody>
          <a:bodyPr/>
          <a:lstStyle/>
          <a:p>
            <a:fld id="{E132C043-176F-3241-982D-9E0487892EB3}" type="datetimeFigureOut">
              <a:rPr lang="en-US" smtClean="0"/>
              <a:t>7/1/21</a:t>
            </a:fld>
            <a:endParaRPr lang="en-US"/>
          </a:p>
        </p:txBody>
      </p:sp>
      <p:sp>
        <p:nvSpPr>
          <p:cNvPr id="3" name="Footer Placeholder 2">
            <a:extLst>
              <a:ext uri="{FF2B5EF4-FFF2-40B4-BE49-F238E27FC236}">
                <a16:creationId xmlns:a16="http://schemas.microsoft.com/office/drawing/2014/main" id="{83A88BB6-6C4B-354C-9BF3-630908B3C6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9F3E45-C7AA-884D-8CD2-7A69C5F7365E}"/>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120209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D89C7-4D22-DD45-94A5-671F1FEF6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29DBEC-AF7B-9E4C-B9FC-96EAEF37C9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944A3F-6367-0842-A86C-D275DFE08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A7CE9-B143-C44B-8A7E-A72BA6CC3C90}"/>
              </a:ext>
            </a:extLst>
          </p:cNvPr>
          <p:cNvSpPr>
            <a:spLocks noGrp="1"/>
          </p:cNvSpPr>
          <p:nvPr>
            <p:ph type="dt" sz="half" idx="10"/>
          </p:nvPr>
        </p:nvSpPr>
        <p:spPr/>
        <p:txBody>
          <a:bodyPr/>
          <a:lstStyle/>
          <a:p>
            <a:fld id="{E132C043-176F-3241-982D-9E0487892EB3}" type="datetimeFigureOut">
              <a:rPr lang="en-US" smtClean="0"/>
              <a:t>7/1/21</a:t>
            </a:fld>
            <a:endParaRPr lang="en-US"/>
          </a:p>
        </p:txBody>
      </p:sp>
      <p:sp>
        <p:nvSpPr>
          <p:cNvPr id="6" name="Footer Placeholder 5">
            <a:extLst>
              <a:ext uri="{FF2B5EF4-FFF2-40B4-BE49-F238E27FC236}">
                <a16:creationId xmlns:a16="http://schemas.microsoft.com/office/drawing/2014/main" id="{458CC72E-803C-3E4E-9D2B-FA25A0466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3A8965-9884-E846-8924-E657648C964C}"/>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3792275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123E-1A94-E448-91A3-EA370EF97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7F1266-F862-4446-8E47-4B69DC1001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880031-7A56-A842-9F7F-8BAD7EF3C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1FE1C-FAF9-1E41-AB69-24D8FCCE7ABA}"/>
              </a:ext>
            </a:extLst>
          </p:cNvPr>
          <p:cNvSpPr>
            <a:spLocks noGrp="1"/>
          </p:cNvSpPr>
          <p:nvPr>
            <p:ph type="dt" sz="half" idx="10"/>
          </p:nvPr>
        </p:nvSpPr>
        <p:spPr/>
        <p:txBody>
          <a:bodyPr/>
          <a:lstStyle/>
          <a:p>
            <a:fld id="{E132C043-176F-3241-982D-9E0487892EB3}" type="datetimeFigureOut">
              <a:rPr lang="en-US" smtClean="0"/>
              <a:t>7/1/21</a:t>
            </a:fld>
            <a:endParaRPr lang="en-US"/>
          </a:p>
        </p:txBody>
      </p:sp>
      <p:sp>
        <p:nvSpPr>
          <p:cNvPr id="6" name="Footer Placeholder 5">
            <a:extLst>
              <a:ext uri="{FF2B5EF4-FFF2-40B4-BE49-F238E27FC236}">
                <a16:creationId xmlns:a16="http://schemas.microsoft.com/office/drawing/2014/main" id="{BFCE8507-1758-BE47-A137-16D6951DEE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1C6B51-BE20-AC4C-BEEE-C20241EC513E}"/>
              </a:ext>
            </a:extLst>
          </p:cNvPr>
          <p:cNvSpPr>
            <a:spLocks noGrp="1"/>
          </p:cNvSpPr>
          <p:nvPr>
            <p:ph type="sldNum" sz="quarter" idx="12"/>
          </p:nvPr>
        </p:nvSpPr>
        <p:spPr/>
        <p:txBody>
          <a:bodyPr/>
          <a:lstStyle/>
          <a:p>
            <a:fld id="{6DF00959-84BF-6D43-9F33-DCCFD4E8F0E7}" type="slidenum">
              <a:rPr lang="en-US" smtClean="0"/>
              <a:t>‹#›</a:t>
            </a:fld>
            <a:endParaRPr lang="en-US"/>
          </a:p>
        </p:txBody>
      </p:sp>
    </p:spTree>
    <p:extLst>
      <p:ext uri="{BB962C8B-B14F-4D97-AF65-F5344CB8AC3E}">
        <p14:creationId xmlns:p14="http://schemas.microsoft.com/office/powerpoint/2010/main" val="141624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0BF537-DE57-B44B-B8EB-9F93F7D0C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58DC6F-8DAF-EB49-83F1-36A311193B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CA97E-6BA5-C04D-A070-BF93392BEA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2C043-176F-3241-982D-9E0487892EB3}" type="datetimeFigureOut">
              <a:rPr lang="en-US" smtClean="0"/>
              <a:t>7/1/21</a:t>
            </a:fld>
            <a:endParaRPr lang="en-US"/>
          </a:p>
        </p:txBody>
      </p:sp>
      <p:sp>
        <p:nvSpPr>
          <p:cNvPr id="5" name="Footer Placeholder 4">
            <a:extLst>
              <a:ext uri="{FF2B5EF4-FFF2-40B4-BE49-F238E27FC236}">
                <a16:creationId xmlns:a16="http://schemas.microsoft.com/office/drawing/2014/main" id="{D0A657CE-55E1-3143-A689-D81933B3C0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39379B-5B27-1542-B097-B34EA3B776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00959-84BF-6D43-9F33-DCCFD4E8F0E7}" type="slidenum">
              <a:rPr lang="en-US" smtClean="0"/>
              <a:t>‹#›</a:t>
            </a:fld>
            <a:endParaRPr lang="en-US"/>
          </a:p>
        </p:txBody>
      </p:sp>
    </p:spTree>
    <p:extLst>
      <p:ext uri="{BB962C8B-B14F-4D97-AF65-F5344CB8AC3E}">
        <p14:creationId xmlns:p14="http://schemas.microsoft.com/office/powerpoint/2010/main" val="1301102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tiff"/></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C89381-5B3B-D04D-B39C-153EA2EF8CDE}"/>
              </a:ext>
            </a:extLst>
          </p:cNvPr>
          <p:cNvSpPr>
            <a:spLocks noGrp="1"/>
          </p:cNvSpPr>
          <p:nvPr>
            <p:ph type="ctrTitle"/>
          </p:nvPr>
        </p:nvSpPr>
        <p:spPr>
          <a:xfrm>
            <a:off x="477981" y="1122363"/>
            <a:ext cx="4023360" cy="3204134"/>
          </a:xfrm>
        </p:spPr>
        <p:txBody>
          <a:bodyPr anchor="b">
            <a:normAutofit/>
          </a:bodyPr>
          <a:lstStyle/>
          <a:p>
            <a:pPr algn="l"/>
            <a:r>
              <a:rPr lang="en-US" sz="4800" dirty="0"/>
              <a:t>Episode 2: </a:t>
            </a:r>
            <a:br>
              <a:rPr lang="en-US" sz="4800" dirty="0"/>
            </a:br>
            <a:r>
              <a:rPr lang="en-US" sz="4800" dirty="0"/>
              <a:t>The Salt Strikes Back</a:t>
            </a:r>
          </a:p>
        </p:txBody>
      </p:sp>
      <p:sp>
        <p:nvSpPr>
          <p:cNvPr id="3" name="Subtitle 2">
            <a:extLst>
              <a:ext uri="{FF2B5EF4-FFF2-40B4-BE49-F238E27FC236}">
                <a16:creationId xmlns:a16="http://schemas.microsoft.com/office/drawing/2014/main" id="{A0532F5F-6047-E549-9DD8-72E65FD4E156}"/>
              </a:ext>
            </a:extLst>
          </p:cNvPr>
          <p:cNvSpPr>
            <a:spLocks noGrp="1"/>
          </p:cNvSpPr>
          <p:nvPr>
            <p:ph type="subTitle" idx="1"/>
          </p:nvPr>
        </p:nvSpPr>
        <p:spPr>
          <a:xfrm>
            <a:off x="477980" y="4872922"/>
            <a:ext cx="4023359" cy="1179535"/>
          </a:xfrm>
        </p:spPr>
        <p:txBody>
          <a:bodyPr>
            <a:normAutofit/>
          </a:bodyPr>
          <a:lstStyle/>
          <a:p>
            <a:pPr algn="l"/>
            <a:r>
              <a:rPr lang="en-US" sz="2000" dirty="0"/>
              <a:t>Brian Locke, MD</a:t>
            </a:r>
          </a:p>
          <a:p>
            <a:pPr algn="l"/>
            <a:endParaRPr lang="en-US" sz="2000" dirty="0"/>
          </a:p>
          <a:p>
            <a:pPr algn="l"/>
            <a:r>
              <a:rPr lang="en-US" sz="2000" dirty="0"/>
              <a:t>PGR 5/27/21</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3DFF89F2-C286-F44A-AB1B-80BA65A3E23D}"/>
              </a:ext>
            </a:extLst>
          </p:cNvPr>
          <p:cNvPicPr>
            <a:picLocks noChangeAspect="1"/>
          </p:cNvPicPr>
          <p:nvPr/>
        </p:nvPicPr>
        <p:blipFill>
          <a:blip r:embed="rId3"/>
          <a:stretch>
            <a:fillRect/>
          </a:stretch>
        </p:blipFill>
        <p:spPr>
          <a:xfrm>
            <a:off x="6211801" y="1122363"/>
            <a:ext cx="4762500" cy="4749800"/>
          </a:xfrm>
          <a:prstGeom prst="rect">
            <a:avLst/>
          </a:prstGeom>
        </p:spPr>
      </p:pic>
    </p:spTree>
    <p:extLst>
      <p:ext uri="{BB962C8B-B14F-4D97-AF65-F5344CB8AC3E}">
        <p14:creationId xmlns:p14="http://schemas.microsoft.com/office/powerpoint/2010/main" val="36857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2DFBE-0813-1143-BAC2-F928F1CB4195}"/>
              </a:ext>
            </a:extLst>
          </p:cNvPr>
          <p:cNvSpPr>
            <a:spLocks noGrp="1"/>
          </p:cNvSpPr>
          <p:nvPr>
            <p:ph type="title"/>
          </p:nvPr>
        </p:nvSpPr>
        <p:spPr/>
        <p:txBody>
          <a:bodyPr/>
          <a:lstStyle/>
          <a:p>
            <a:r>
              <a:rPr lang="en-US" dirty="0"/>
              <a:t>Does someone who eats 2g of Na/d drink the same H2O as someone who eats 4g of Na/d?</a:t>
            </a:r>
          </a:p>
        </p:txBody>
      </p:sp>
      <p:sp>
        <p:nvSpPr>
          <p:cNvPr id="3" name="Content Placeholder 2">
            <a:extLst>
              <a:ext uri="{FF2B5EF4-FFF2-40B4-BE49-F238E27FC236}">
                <a16:creationId xmlns:a16="http://schemas.microsoft.com/office/drawing/2014/main" id="{303D6DFC-EA20-1B40-8F97-33DA91E79C29}"/>
              </a:ext>
            </a:extLst>
          </p:cNvPr>
          <p:cNvSpPr>
            <a:spLocks noGrp="1"/>
          </p:cNvSpPr>
          <p:nvPr>
            <p:ph idx="1"/>
          </p:nvPr>
        </p:nvSpPr>
        <p:spPr/>
        <p:txBody>
          <a:bodyPr/>
          <a:lstStyle/>
          <a:p>
            <a:r>
              <a:rPr lang="en-US" dirty="0"/>
              <a:t>Yes – </a:t>
            </a:r>
            <a:r>
              <a:rPr lang="en-US" b="1" dirty="0"/>
              <a:t>at steady state </a:t>
            </a:r>
            <a:r>
              <a:rPr lang="en-US" dirty="0"/>
              <a:t>– in = out. </a:t>
            </a:r>
          </a:p>
          <a:p>
            <a:r>
              <a:rPr lang="en-US" dirty="0"/>
              <a:t>Over a large range of sodium intake, urine production and thus fluid intake will be constant</a:t>
            </a:r>
          </a:p>
          <a:p>
            <a:pPr lvl="1"/>
            <a:r>
              <a:rPr lang="en-US" dirty="0"/>
              <a:t>More natriuresis occurs in people who eat more salt. </a:t>
            </a:r>
          </a:p>
        </p:txBody>
      </p:sp>
      <p:pic>
        <p:nvPicPr>
          <p:cNvPr id="5" name="Picture 4" descr="Table&#10;&#10;Description automatically generated">
            <a:extLst>
              <a:ext uri="{FF2B5EF4-FFF2-40B4-BE49-F238E27FC236}">
                <a16:creationId xmlns:a16="http://schemas.microsoft.com/office/drawing/2014/main" id="{D1F11742-2ECE-594D-BCE3-6088F9127E8E}"/>
              </a:ext>
            </a:extLst>
          </p:cNvPr>
          <p:cNvPicPr>
            <a:picLocks noChangeAspect="1"/>
          </p:cNvPicPr>
          <p:nvPr/>
        </p:nvPicPr>
        <p:blipFill>
          <a:blip r:embed="rId3"/>
          <a:stretch>
            <a:fillRect/>
          </a:stretch>
        </p:blipFill>
        <p:spPr>
          <a:xfrm>
            <a:off x="1525466" y="3785820"/>
            <a:ext cx="8953500" cy="2806700"/>
          </a:xfrm>
          <a:prstGeom prst="rect">
            <a:avLst/>
          </a:prstGeom>
        </p:spPr>
      </p:pic>
    </p:spTree>
    <p:extLst>
      <p:ext uri="{BB962C8B-B14F-4D97-AF65-F5344CB8AC3E}">
        <p14:creationId xmlns:p14="http://schemas.microsoft.com/office/powerpoint/2010/main" val="262376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3026-5F36-3944-997A-26B948E3E1DF}"/>
              </a:ext>
            </a:extLst>
          </p:cNvPr>
          <p:cNvSpPr>
            <a:spLocks noGrp="1"/>
          </p:cNvSpPr>
          <p:nvPr>
            <p:ph type="title"/>
          </p:nvPr>
        </p:nvSpPr>
        <p:spPr/>
        <p:txBody>
          <a:bodyPr/>
          <a:lstStyle/>
          <a:p>
            <a:r>
              <a:rPr lang="en-US" dirty="0"/>
              <a:t>Physiology Review</a:t>
            </a:r>
          </a:p>
        </p:txBody>
      </p:sp>
      <p:sp>
        <p:nvSpPr>
          <p:cNvPr id="3" name="Content Placeholder 2">
            <a:extLst>
              <a:ext uri="{FF2B5EF4-FFF2-40B4-BE49-F238E27FC236}">
                <a16:creationId xmlns:a16="http://schemas.microsoft.com/office/drawing/2014/main" id="{083DB0B9-0EA3-2C46-A2ED-DBF1C59743B9}"/>
              </a:ext>
            </a:extLst>
          </p:cNvPr>
          <p:cNvSpPr>
            <a:spLocks noGrp="1"/>
          </p:cNvSpPr>
          <p:nvPr>
            <p:ph idx="1"/>
          </p:nvPr>
        </p:nvSpPr>
        <p:spPr/>
        <p:txBody>
          <a:bodyPr>
            <a:normAutofit/>
          </a:bodyPr>
          <a:lstStyle/>
          <a:p>
            <a:r>
              <a:rPr lang="en-US" dirty="0"/>
              <a:t>Large bolus of free water? </a:t>
            </a:r>
          </a:p>
          <a:p>
            <a:pPr lvl="1"/>
            <a:r>
              <a:rPr lang="en-US" dirty="0"/>
              <a:t>ADH shuts off. Kidneys produce dilute urine. Electrolytes and volume status unchanged.</a:t>
            </a:r>
          </a:p>
          <a:p>
            <a:pPr lvl="1"/>
            <a:r>
              <a:rPr lang="en-US" dirty="0"/>
              <a:t>For avg (10 </a:t>
            </a:r>
            <a:r>
              <a:rPr lang="en-US" dirty="0" err="1"/>
              <a:t>mOsm</a:t>
            </a:r>
            <a:r>
              <a:rPr lang="en-US" dirty="0"/>
              <a:t>/kg/day) diet, ADH fully off = </a:t>
            </a:r>
            <a:r>
              <a:rPr lang="en-US" b="1" dirty="0"/>
              <a:t>50 mmol/L (maximally dilute)</a:t>
            </a:r>
            <a:r>
              <a:rPr lang="en-US" dirty="0"/>
              <a:t> 70 kg person =&gt; 700 mmol load =&gt; 50 mmol/L excretion =&gt; 14L of free water can be excreted per day without perturbing sodium balance.</a:t>
            </a:r>
          </a:p>
          <a:p>
            <a:r>
              <a:rPr lang="en-US" dirty="0"/>
              <a:t>Large bolus of sodium? </a:t>
            </a:r>
          </a:p>
          <a:p>
            <a:pPr lvl="1"/>
            <a:r>
              <a:rPr lang="en-US" dirty="0"/>
              <a:t>Maximal natriuresis ~280 mmol/L (2x serum, roughly). </a:t>
            </a:r>
          </a:p>
          <a:p>
            <a:pPr lvl="1"/>
            <a:r>
              <a:rPr lang="en-US" dirty="0"/>
              <a:t>Why? There is </a:t>
            </a:r>
            <a:r>
              <a:rPr lang="en-US" b="1" dirty="0"/>
              <a:t>NO active sodium excretion </a:t>
            </a:r>
            <a:r>
              <a:rPr lang="en-US" dirty="0"/>
              <a:t>along the nephron</a:t>
            </a:r>
          </a:p>
          <a:p>
            <a:pPr lvl="2"/>
            <a:endParaRPr lang="en-US" dirty="0"/>
          </a:p>
          <a:p>
            <a:pPr lvl="2"/>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9286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1F7E0-1830-CB43-A007-3C4832823DD7}"/>
              </a:ext>
            </a:extLst>
          </p:cNvPr>
          <p:cNvSpPr>
            <a:spLocks noGrp="1"/>
          </p:cNvSpPr>
          <p:nvPr>
            <p:ph type="title"/>
          </p:nvPr>
        </p:nvSpPr>
        <p:spPr/>
        <p:txBody>
          <a:bodyPr/>
          <a:lstStyle/>
          <a:p>
            <a:r>
              <a:rPr lang="en-US" dirty="0"/>
              <a:t>The nephron doesn't have a dedicated method to excrete sodium.</a:t>
            </a:r>
          </a:p>
        </p:txBody>
      </p:sp>
      <p:sp>
        <p:nvSpPr>
          <p:cNvPr id="3" name="Content Placeholder 2">
            <a:extLst>
              <a:ext uri="{FF2B5EF4-FFF2-40B4-BE49-F238E27FC236}">
                <a16:creationId xmlns:a16="http://schemas.microsoft.com/office/drawing/2014/main" id="{0A227351-C00C-104F-97DE-3D36F9882042}"/>
              </a:ext>
            </a:extLst>
          </p:cNvPr>
          <p:cNvSpPr>
            <a:spLocks noGrp="1"/>
          </p:cNvSpPr>
          <p:nvPr>
            <p:ph idx="1"/>
          </p:nvPr>
        </p:nvSpPr>
        <p:spPr>
          <a:xfrm>
            <a:off x="838200" y="1825625"/>
            <a:ext cx="7051431" cy="4351338"/>
          </a:xfrm>
        </p:spPr>
        <p:txBody>
          <a:bodyPr>
            <a:normAutofit fontScale="85000" lnSpcReduction="10000"/>
          </a:bodyPr>
          <a:lstStyle/>
          <a:p>
            <a:r>
              <a:rPr lang="en-US" dirty="0"/>
              <a:t>Instead, the kidneys concentrate urine by increasing urea concentration in the medulla.</a:t>
            </a:r>
          </a:p>
          <a:p>
            <a:r>
              <a:rPr lang="en-US" dirty="0"/>
              <a:t>Counter-intuitively, to maintain osmolality the major mechanism after an ingestion of salt is not thirst, but free water re-absorption in the kidney (</a:t>
            </a:r>
            <a:r>
              <a:rPr lang="en-US" dirty="0" err="1"/>
              <a:t>ie</a:t>
            </a:r>
            <a:r>
              <a:rPr lang="en-US" dirty="0"/>
              <a:t>. concentration of urine)</a:t>
            </a:r>
          </a:p>
          <a:p>
            <a:pPr lvl="2"/>
            <a:r>
              <a:rPr lang="en-US" dirty="0"/>
              <a:t>It takes time to generate this gradient</a:t>
            </a:r>
          </a:p>
          <a:p>
            <a:pPr lvl="2"/>
            <a:r>
              <a:rPr lang="en-US" dirty="0"/>
              <a:t>Kidneys retain water (with ADH) to maintain [Na] in serum in the interim</a:t>
            </a:r>
          </a:p>
          <a:p>
            <a:pPr marL="0" indent="0">
              <a:buNone/>
            </a:pPr>
            <a:r>
              <a:rPr lang="en-US" dirty="0"/>
              <a:t>Glucocorticoid driven catabolism to generate urea </a:t>
            </a:r>
          </a:p>
          <a:p>
            <a:pPr>
              <a:buFont typeface="Symbol" pitchFamily="2" charset="2"/>
              <a:buChar char="Þ"/>
            </a:pPr>
            <a:r>
              <a:rPr lang="en-US" dirty="0"/>
              <a:t> Increase urea in the renal medullary </a:t>
            </a:r>
            <a:r>
              <a:rPr lang="en-US" dirty="0" err="1"/>
              <a:t>interstitium</a:t>
            </a:r>
            <a:endParaRPr lang="en-US" dirty="0"/>
          </a:p>
          <a:p>
            <a:pPr>
              <a:buFont typeface="Symbol" pitchFamily="2" charset="2"/>
              <a:buChar char="Þ"/>
            </a:pPr>
            <a:r>
              <a:rPr lang="en-US" dirty="0"/>
              <a:t> Increase osmotic gradient to reabsorb free water</a:t>
            </a:r>
          </a:p>
          <a:p>
            <a:endParaRPr lang="en-US" dirty="0"/>
          </a:p>
          <a:p>
            <a:endParaRPr lang="en-US" dirty="0"/>
          </a:p>
        </p:txBody>
      </p:sp>
      <p:pic>
        <p:nvPicPr>
          <p:cNvPr id="7170" name="Picture 2" descr="Fig. 1.">
            <a:extLst>
              <a:ext uri="{FF2B5EF4-FFF2-40B4-BE49-F238E27FC236}">
                <a16:creationId xmlns:a16="http://schemas.microsoft.com/office/drawing/2014/main" id="{AF124BDF-59D3-EE4C-8E6A-451A09474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417" y="2298736"/>
            <a:ext cx="3810367" cy="370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412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ECD5-4059-E94E-BA1B-0002B23EB58A}"/>
              </a:ext>
            </a:extLst>
          </p:cNvPr>
          <p:cNvSpPr>
            <a:spLocks noGrp="1"/>
          </p:cNvSpPr>
          <p:nvPr>
            <p:ph type="title"/>
          </p:nvPr>
        </p:nvSpPr>
        <p:spPr/>
        <p:txBody>
          <a:bodyPr/>
          <a:lstStyle/>
          <a:p>
            <a:r>
              <a:rPr lang="en-US" dirty="0"/>
              <a:t>If someone who normally eats low Na diet eats high Na diet, do they drink more water? </a:t>
            </a:r>
          </a:p>
        </p:txBody>
      </p:sp>
      <p:sp>
        <p:nvSpPr>
          <p:cNvPr id="3" name="Content Placeholder 2">
            <a:extLst>
              <a:ext uri="{FF2B5EF4-FFF2-40B4-BE49-F238E27FC236}">
                <a16:creationId xmlns:a16="http://schemas.microsoft.com/office/drawing/2014/main" id="{2C9D7020-AFDC-5049-854A-6FF746633DCA}"/>
              </a:ext>
            </a:extLst>
          </p:cNvPr>
          <p:cNvSpPr>
            <a:spLocks noGrp="1"/>
          </p:cNvSpPr>
          <p:nvPr>
            <p:ph idx="1"/>
          </p:nvPr>
        </p:nvSpPr>
        <p:spPr>
          <a:xfrm>
            <a:off x="838200" y="1825625"/>
            <a:ext cx="5653936" cy="4351338"/>
          </a:xfrm>
        </p:spPr>
        <p:txBody>
          <a:bodyPr>
            <a:normAutofit fontScale="85000" lnSpcReduction="20000"/>
          </a:bodyPr>
          <a:lstStyle/>
          <a:p>
            <a:r>
              <a:rPr lang="en-US" dirty="0"/>
              <a:t>Healthy people randomized to either low sodium (0.5 g) to regular (3.2g) diet, then swap</a:t>
            </a:r>
          </a:p>
          <a:p>
            <a:r>
              <a:rPr lang="en-US" dirty="0"/>
              <a:t>After increased Na load: takes ~3-5 days to reach a new steady state with kidney able to match Na load</a:t>
            </a:r>
          </a:p>
          <a:p>
            <a:r>
              <a:rPr lang="en-US" dirty="0"/>
              <a:t>On the first day: only half of excess Na load excreted</a:t>
            </a:r>
          </a:p>
          <a:p>
            <a:r>
              <a:rPr lang="en-US" dirty="0"/>
              <a:t>The positive sodium balance caused fluid retention </a:t>
            </a:r>
            <a:r>
              <a:rPr lang="en-US" dirty="0" err="1"/>
              <a:t>andan</a:t>
            </a:r>
            <a:r>
              <a:rPr lang="en-US" dirty="0"/>
              <a:t> increase in body weight of over 1 kg.</a:t>
            </a:r>
          </a:p>
          <a:p>
            <a:r>
              <a:rPr lang="en-US" dirty="0"/>
              <a:t>No difference in fluid intake (free-water reabsorption makes up difference) </a:t>
            </a:r>
          </a:p>
          <a:p>
            <a:endParaRPr lang="en-US" dirty="0"/>
          </a:p>
          <a:p>
            <a:endParaRPr lang="en-US" dirty="0"/>
          </a:p>
          <a:p>
            <a:endParaRPr lang="en-US" dirty="0"/>
          </a:p>
        </p:txBody>
      </p:sp>
      <p:pic>
        <p:nvPicPr>
          <p:cNvPr id="4" name="Picture 3" descr="Diagram&#10;&#10;Description automatically generated">
            <a:extLst>
              <a:ext uri="{FF2B5EF4-FFF2-40B4-BE49-F238E27FC236}">
                <a16:creationId xmlns:a16="http://schemas.microsoft.com/office/drawing/2014/main" id="{F23197E1-CFF4-2C4D-9462-6D88042E029D}"/>
              </a:ext>
            </a:extLst>
          </p:cNvPr>
          <p:cNvPicPr>
            <a:picLocks noChangeAspect="1"/>
          </p:cNvPicPr>
          <p:nvPr/>
        </p:nvPicPr>
        <p:blipFill>
          <a:blip r:embed="rId3"/>
          <a:stretch>
            <a:fillRect/>
          </a:stretch>
        </p:blipFill>
        <p:spPr>
          <a:xfrm>
            <a:off x="6703151" y="2150409"/>
            <a:ext cx="5393640" cy="4026554"/>
          </a:xfrm>
          <a:prstGeom prst="rect">
            <a:avLst/>
          </a:prstGeom>
        </p:spPr>
      </p:pic>
    </p:spTree>
    <p:extLst>
      <p:ext uri="{BB962C8B-B14F-4D97-AF65-F5344CB8AC3E}">
        <p14:creationId xmlns:p14="http://schemas.microsoft.com/office/powerpoint/2010/main" val="242196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1B4F8-3F2A-0042-B680-B7C243374D41}"/>
              </a:ext>
            </a:extLst>
          </p:cNvPr>
          <p:cNvSpPr>
            <a:spLocks noGrp="1"/>
          </p:cNvSpPr>
          <p:nvPr>
            <p:ph type="title"/>
          </p:nvPr>
        </p:nvSpPr>
        <p:spPr/>
        <p:txBody>
          <a:bodyPr/>
          <a:lstStyle/>
          <a:p>
            <a:r>
              <a:rPr lang="en-US" dirty="0"/>
              <a:t>Na and fluid load in this patient</a:t>
            </a:r>
          </a:p>
        </p:txBody>
      </p:sp>
      <p:sp>
        <p:nvSpPr>
          <p:cNvPr id="3" name="Content Placeholder 2">
            <a:extLst>
              <a:ext uri="{FF2B5EF4-FFF2-40B4-BE49-F238E27FC236}">
                <a16:creationId xmlns:a16="http://schemas.microsoft.com/office/drawing/2014/main" id="{D5BD62AB-AE2B-3E40-8ED0-2C1BA75691F7}"/>
              </a:ext>
            </a:extLst>
          </p:cNvPr>
          <p:cNvSpPr>
            <a:spLocks noGrp="1"/>
          </p:cNvSpPr>
          <p:nvPr>
            <p:ph idx="1"/>
          </p:nvPr>
        </p:nvSpPr>
        <p:spPr>
          <a:xfrm>
            <a:off x="838200" y="1825625"/>
            <a:ext cx="4308231" cy="4351338"/>
          </a:xfrm>
        </p:spPr>
        <p:txBody>
          <a:bodyPr>
            <a:normAutofit fontScale="92500"/>
          </a:bodyPr>
          <a:lstStyle/>
          <a:p>
            <a:r>
              <a:rPr lang="en-US" dirty="0"/>
              <a:t>1L of NaCl = 3.5gm (154 mmol Na) = ~7 gm NaCl</a:t>
            </a:r>
          </a:p>
          <a:p>
            <a:endParaRPr lang="en-US" dirty="0"/>
          </a:p>
          <a:p>
            <a:r>
              <a:rPr lang="en-US" dirty="0"/>
              <a:t>Our case:</a:t>
            </a:r>
          </a:p>
          <a:p>
            <a:r>
              <a:rPr lang="en-US" dirty="0"/>
              <a:t>~750 cc/d NS from Ketamine, 350 cc/d from Fentanyl 100 cc/d </a:t>
            </a:r>
            <a:r>
              <a:rPr lang="en-US" dirty="0" err="1"/>
              <a:t>ciastricurium</a:t>
            </a:r>
            <a:r>
              <a:rPr lang="en-US" dirty="0"/>
              <a:t>, 200 from CTX</a:t>
            </a:r>
          </a:p>
          <a:p>
            <a:r>
              <a:rPr lang="en-US" dirty="0"/>
              <a:t>~4g of sodium just from sedation and NMB</a:t>
            </a:r>
          </a:p>
        </p:txBody>
      </p:sp>
      <p:pic>
        <p:nvPicPr>
          <p:cNvPr id="4" name="Picture 3" descr="Diagram, engineering drawing&#10;&#10;Description automatically generated">
            <a:extLst>
              <a:ext uri="{FF2B5EF4-FFF2-40B4-BE49-F238E27FC236}">
                <a16:creationId xmlns:a16="http://schemas.microsoft.com/office/drawing/2014/main" id="{A46B49AF-DF5F-4349-A461-5640ED2DD6BD}"/>
              </a:ext>
            </a:extLst>
          </p:cNvPr>
          <p:cNvPicPr>
            <a:picLocks noChangeAspect="1"/>
          </p:cNvPicPr>
          <p:nvPr/>
        </p:nvPicPr>
        <p:blipFill>
          <a:blip r:embed="rId3"/>
          <a:stretch>
            <a:fillRect/>
          </a:stretch>
        </p:blipFill>
        <p:spPr>
          <a:xfrm>
            <a:off x="5146431" y="1217820"/>
            <a:ext cx="6721985" cy="5640180"/>
          </a:xfrm>
          <a:prstGeom prst="rect">
            <a:avLst/>
          </a:prstGeom>
        </p:spPr>
      </p:pic>
    </p:spTree>
    <p:extLst>
      <p:ext uri="{BB962C8B-B14F-4D97-AF65-F5344CB8AC3E}">
        <p14:creationId xmlns:p14="http://schemas.microsoft.com/office/powerpoint/2010/main" val="3758241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525EF-BCB2-AA40-8447-93887D58BB78}"/>
              </a:ext>
            </a:extLst>
          </p:cNvPr>
          <p:cNvSpPr>
            <a:spLocks noGrp="1"/>
          </p:cNvSpPr>
          <p:nvPr>
            <p:ph type="title"/>
          </p:nvPr>
        </p:nvSpPr>
        <p:spPr/>
        <p:txBody>
          <a:bodyPr/>
          <a:lstStyle/>
          <a:p>
            <a:r>
              <a:rPr lang="en-US" dirty="0"/>
              <a:t>ADH is also a weak Anti-natriuretic Hormone</a:t>
            </a:r>
          </a:p>
        </p:txBody>
      </p:sp>
      <p:sp>
        <p:nvSpPr>
          <p:cNvPr id="6" name="Content Placeholder 5">
            <a:extLst>
              <a:ext uri="{FF2B5EF4-FFF2-40B4-BE49-F238E27FC236}">
                <a16:creationId xmlns:a16="http://schemas.microsoft.com/office/drawing/2014/main" id="{53D71E54-D221-B141-AF16-25C49333C3DA}"/>
              </a:ext>
            </a:extLst>
          </p:cNvPr>
          <p:cNvSpPr>
            <a:spLocks noGrp="1"/>
          </p:cNvSpPr>
          <p:nvPr>
            <p:ph idx="1"/>
          </p:nvPr>
        </p:nvSpPr>
        <p:spPr>
          <a:xfrm>
            <a:off x="838200" y="1614611"/>
            <a:ext cx="10251831" cy="3163764"/>
          </a:xfrm>
        </p:spPr>
        <p:txBody>
          <a:bodyPr>
            <a:normAutofit fontScale="92500" lnSpcReduction="20000"/>
          </a:bodyPr>
          <a:lstStyle/>
          <a:p>
            <a:r>
              <a:rPr lang="en-US" dirty="0"/>
              <a:t>Healthy volunteers drank either:</a:t>
            </a:r>
          </a:p>
          <a:p>
            <a:pPr lvl="1"/>
            <a:r>
              <a:rPr lang="en-US" dirty="0"/>
              <a:t>Low hydration: free water 0.25 mL/kg q30m (=35 mL/</a:t>
            </a:r>
            <a:r>
              <a:rPr lang="en-US" dirty="0" err="1"/>
              <a:t>hr</a:t>
            </a:r>
            <a:r>
              <a:rPr lang="en-US" dirty="0"/>
              <a:t> for 70kg) or </a:t>
            </a:r>
          </a:p>
          <a:p>
            <a:pPr lvl="1"/>
            <a:r>
              <a:rPr lang="en-US" dirty="0"/>
              <a:t>High hydration: water 2.0 mL/kg q30m (= 288 mL/h for 70kg). </a:t>
            </a:r>
          </a:p>
          <a:p>
            <a:r>
              <a:rPr lang="en-US" dirty="0"/>
              <a:t>Then received 250cc 2% NaCl</a:t>
            </a:r>
          </a:p>
          <a:p>
            <a:r>
              <a:rPr lang="en-US" dirty="0"/>
              <a:t>High hydration: excrete the extra sodium immediately. </a:t>
            </a:r>
          </a:p>
          <a:p>
            <a:r>
              <a:rPr lang="en-US" dirty="0"/>
              <a:t>Low hydration cannot (ADH crosstalk, maximal concentration ability of kidneys)</a:t>
            </a:r>
          </a:p>
          <a:p>
            <a:r>
              <a:rPr lang="en-US" dirty="0"/>
              <a:t>Meaning: the kidneys CANNOT create </a:t>
            </a:r>
            <a:r>
              <a:rPr lang="en-US" b="1" dirty="0"/>
              <a:t>low</a:t>
            </a:r>
            <a:r>
              <a:rPr lang="en-US" dirty="0"/>
              <a:t> free water, </a:t>
            </a:r>
            <a:r>
              <a:rPr lang="en-US" b="1" dirty="0"/>
              <a:t>high</a:t>
            </a:r>
            <a:r>
              <a:rPr lang="en-US" dirty="0"/>
              <a:t> Na urine</a:t>
            </a:r>
          </a:p>
          <a:p>
            <a:endParaRPr lang="en-US" dirty="0"/>
          </a:p>
        </p:txBody>
      </p:sp>
      <p:pic>
        <p:nvPicPr>
          <p:cNvPr id="7" name="Picture 6" descr="Chart&#10;&#10;Description automatically generated">
            <a:extLst>
              <a:ext uri="{FF2B5EF4-FFF2-40B4-BE49-F238E27FC236}">
                <a16:creationId xmlns:a16="http://schemas.microsoft.com/office/drawing/2014/main" id="{DE4122EC-BB9A-DC43-B6B5-8226BDB8F8C7}"/>
              </a:ext>
            </a:extLst>
          </p:cNvPr>
          <p:cNvPicPr>
            <a:picLocks noChangeAspect="1"/>
          </p:cNvPicPr>
          <p:nvPr/>
        </p:nvPicPr>
        <p:blipFill>
          <a:blip r:embed="rId3"/>
          <a:stretch>
            <a:fillRect/>
          </a:stretch>
        </p:blipFill>
        <p:spPr>
          <a:xfrm>
            <a:off x="3175488" y="4778375"/>
            <a:ext cx="5372100" cy="1714500"/>
          </a:xfrm>
          <a:prstGeom prst="rect">
            <a:avLst/>
          </a:prstGeom>
        </p:spPr>
      </p:pic>
    </p:spTree>
    <p:extLst>
      <p:ext uri="{BB962C8B-B14F-4D97-AF65-F5344CB8AC3E}">
        <p14:creationId xmlns:p14="http://schemas.microsoft.com/office/powerpoint/2010/main" val="2181656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1633-6B3B-B34F-BFF7-2E694B654A4B}"/>
              </a:ext>
            </a:extLst>
          </p:cNvPr>
          <p:cNvSpPr>
            <a:spLocks noGrp="1"/>
          </p:cNvSpPr>
          <p:nvPr>
            <p:ph type="title"/>
          </p:nvPr>
        </p:nvSpPr>
        <p:spPr/>
        <p:txBody>
          <a:bodyPr/>
          <a:lstStyle/>
          <a:p>
            <a:r>
              <a:rPr lang="en-US" dirty="0"/>
              <a:t>Physiology in Health Volunteers vs ICU:</a:t>
            </a:r>
          </a:p>
        </p:txBody>
      </p:sp>
      <p:sp>
        <p:nvSpPr>
          <p:cNvPr id="3" name="Content Placeholder 2">
            <a:extLst>
              <a:ext uri="{FF2B5EF4-FFF2-40B4-BE49-F238E27FC236}">
                <a16:creationId xmlns:a16="http://schemas.microsoft.com/office/drawing/2014/main" id="{CC00AEFD-5A1A-C748-8908-F829E1E6A8CA}"/>
              </a:ext>
            </a:extLst>
          </p:cNvPr>
          <p:cNvSpPr>
            <a:spLocks noGrp="1"/>
          </p:cNvSpPr>
          <p:nvPr>
            <p:ph idx="1"/>
          </p:nvPr>
        </p:nvSpPr>
        <p:spPr/>
        <p:txBody>
          <a:bodyPr>
            <a:normAutofit/>
          </a:bodyPr>
          <a:lstStyle/>
          <a:p>
            <a:r>
              <a:rPr lang="en-US" dirty="0"/>
              <a:t>Patient characteristics: </a:t>
            </a:r>
          </a:p>
          <a:p>
            <a:pPr lvl="1"/>
            <a:r>
              <a:rPr lang="en-US" dirty="0"/>
              <a:t>Impaired handling of Na in low GFR states, the elderly</a:t>
            </a:r>
          </a:p>
          <a:p>
            <a:r>
              <a:rPr lang="en-US" dirty="0"/>
              <a:t>Disease characteristics</a:t>
            </a:r>
          </a:p>
          <a:p>
            <a:pPr lvl="1"/>
            <a:r>
              <a:rPr lang="en-US" dirty="0"/>
              <a:t>ATN (less concentration ability)</a:t>
            </a:r>
          </a:p>
          <a:p>
            <a:pPr lvl="1"/>
            <a:r>
              <a:rPr lang="en-US" dirty="0"/>
              <a:t>catabolism (need to excrete solutes)</a:t>
            </a:r>
          </a:p>
          <a:p>
            <a:pPr lvl="1"/>
            <a:r>
              <a:rPr lang="en-US" dirty="0"/>
              <a:t>hyperglycemia (osmotic diuresis)</a:t>
            </a:r>
          </a:p>
          <a:p>
            <a:pPr marL="0" indent="0">
              <a:buNone/>
            </a:pPr>
            <a:endParaRPr lang="en-US" dirty="0"/>
          </a:p>
        </p:txBody>
      </p:sp>
    </p:spTree>
    <p:extLst>
      <p:ext uri="{BB962C8B-B14F-4D97-AF65-F5344CB8AC3E}">
        <p14:creationId xmlns:p14="http://schemas.microsoft.com/office/powerpoint/2010/main" val="229022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E4026-28DA-6B49-A937-13BB588D7B63}"/>
              </a:ext>
            </a:extLst>
          </p:cNvPr>
          <p:cNvSpPr>
            <a:spLocks noGrp="1"/>
          </p:cNvSpPr>
          <p:nvPr>
            <p:ph type="title"/>
          </p:nvPr>
        </p:nvSpPr>
        <p:spPr/>
        <p:txBody>
          <a:bodyPr/>
          <a:lstStyle/>
          <a:p>
            <a:r>
              <a:rPr lang="en-US" dirty="0"/>
              <a:t>Physiology Review:</a:t>
            </a:r>
          </a:p>
        </p:txBody>
      </p:sp>
      <p:sp>
        <p:nvSpPr>
          <p:cNvPr id="3" name="Content Placeholder 2">
            <a:extLst>
              <a:ext uri="{FF2B5EF4-FFF2-40B4-BE49-F238E27FC236}">
                <a16:creationId xmlns:a16="http://schemas.microsoft.com/office/drawing/2014/main" id="{DEC0924B-19FD-B74E-BC8A-BAFDE938BBDA}"/>
              </a:ext>
            </a:extLst>
          </p:cNvPr>
          <p:cNvSpPr>
            <a:spLocks noGrp="1"/>
          </p:cNvSpPr>
          <p:nvPr>
            <p:ph idx="1"/>
          </p:nvPr>
        </p:nvSpPr>
        <p:spPr/>
        <p:txBody>
          <a:bodyPr/>
          <a:lstStyle/>
          <a:p>
            <a:r>
              <a:rPr lang="en-US" dirty="0"/>
              <a:t>The kidneys have mechanisms to quickly adjust free water clearance. </a:t>
            </a:r>
          </a:p>
          <a:p>
            <a:r>
              <a:rPr lang="en-US" dirty="0"/>
              <a:t>The kidney does not have a fast mechanism to increase natriuresis – it takes several days and catabolism to achieve this. </a:t>
            </a:r>
          </a:p>
          <a:p>
            <a:r>
              <a:rPr lang="en-US" dirty="0"/>
              <a:t>Limitation in free water hampers natriuresis due to ADH crosstalk.  </a:t>
            </a:r>
          </a:p>
          <a:p>
            <a:r>
              <a:rPr lang="en-US" dirty="0"/>
              <a:t>While the kidney is adapting to a new baseline sodium intake, fluid retention occurs. </a:t>
            </a:r>
          </a:p>
          <a:p>
            <a:r>
              <a:rPr lang="en-US" b="1" dirty="0"/>
              <a:t>Therefore, it is very hard to achieve balanced I/O during salt loading</a:t>
            </a:r>
          </a:p>
        </p:txBody>
      </p:sp>
    </p:spTree>
    <p:extLst>
      <p:ext uri="{BB962C8B-B14F-4D97-AF65-F5344CB8AC3E}">
        <p14:creationId xmlns:p14="http://schemas.microsoft.com/office/powerpoint/2010/main" val="3429068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97019-7FE9-BD4C-B47C-2C4FD4530402}"/>
              </a:ext>
            </a:extLst>
          </p:cNvPr>
          <p:cNvSpPr>
            <a:spLocks noGrp="1"/>
          </p:cNvSpPr>
          <p:nvPr>
            <p:ph type="title"/>
          </p:nvPr>
        </p:nvSpPr>
        <p:spPr/>
        <p:txBody>
          <a:bodyPr/>
          <a:lstStyle/>
          <a:p>
            <a:r>
              <a:rPr lang="en-US" dirty="0"/>
              <a:t>Na loading in the ICU</a:t>
            </a:r>
          </a:p>
        </p:txBody>
      </p:sp>
      <p:sp>
        <p:nvSpPr>
          <p:cNvPr id="3" name="Content Placeholder 2">
            <a:extLst>
              <a:ext uri="{FF2B5EF4-FFF2-40B4-BE49-F238E27FC236}">
                <a16:creationId xmlns:a16="http://schemas.microsoft.com/office/drawing/2014/main" id="{5928505F-347B-AE46-993E-6536F1BB3C7A}"/>
              </a:ext>
            </a:extLst>
          </p:cNvPr>
          <p:cNvSpPr>
            <a:spLocks noGrp="1"/>
          </p:cNvSpPr>
          <p:nvPr>
            <p:ph idx="1"/>
          </p:nvPr>
        </p:nvSpPr>
        <p:spPr>
          <a:xfrm>
            <a:off x="838200" y="1485658"/>
            <a:ext cx="10515600" cy="4351338"/>
          </a:xfrm>
        </p:spPr>
        <p:txBody>
          <a:bodyPr/>
          <a:lstStyle/>
          <a:p>
            <a:pPr marL="0" indent="0">
              <a:buNone/>
            </a:pPr>
            <a:r>
              <a:rPr lang="en-US" dirty="0"/>
              <a:t>Fluid creep: fluids administered as vehicle for medication, TKO</a:t>
            </a:r>
          </a:p>
          <a:p>
            <a:pPr marL="0" indent="0">
              <a:buNone/>
            </a:pPr>
            <a:r>
              <a:rPr lang="en-US" dirty="0"/>
              <a:t>Antwerp hospital Belgium 2007-2016, mixed ICU (45 bed)</a:t>
            </a:r>
          </a:p>
          <a:p>
            <a:pPr marL="0" indent="0">
              <a:buNone/>
            </a:pPr>
            <a:r>
              <a:rPr lang="en-US" dirty="0"/>
              <a:t>14650 patients, 103098 patient days</a:t>
            </a:r>
          </a:p>
        </p:txBody>
      </p:sp>
      <p:pic>
        <p:nvPicPr>
          <p:cNvPr id="2052" name="Picture 4">
            <a:extLst>
              <a:ext uri="{FF2B5EF4-FFF2-40B4-BE49-F238E27FC236}">
                <a16:creationId xmlns:a16="http://schemas.microsoft.com/office/drawing/2014/main" id="{2A7FE96C-9B1B-BA49-B37A-1852A033E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846" y="3270132"/>
            <a:ext cx="8324362" cy="337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346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92A93-52C7-9A40-9615-AE6C7F31844E}"/>
              </a:ext>
            </a:extLst>
          </p:cNvPr>
          <p:cNvSpPr>
            <a:spLocks noGrp="1"/>
          </p:cNvSpPr>
          <p:nvPr>
            <p:ph type="title"/>
          </p:nvPr>
        </p:nvSpPr>
        <p:spPr/>
        <p:txBody>
          <a:bodyPr>
            <a:normAutofit fontScale="90000"/>
          </a:bodyPr>
          <a:lstStyle/>
          <a:p>
            <a:r>
              <a:rPr lang="en-US" dirty="0"/>
              <a:t>Single-day, point prevalence survey: 46 Australian and New Zealand ICUs on 21 September 2011</a:t>
            </a:r>
            <a:br>
              <a:rPr lang="en-US" dirty="0"/>
            </a:br>
            <a:endParaRPr lang="en-US" dirty="0"/>
          </a:p>
        </p:txBody>
      </p:sp>
      <p:sp>
        <p:nvSpPr>
          <p:cNvPr id="3" name="Content Placeholder 2">
            <a:extLst>
              <a:ext uri="{FF2B5EF4-FFF2-40B4-BE49-F238E27FC236}">
                <a16:creationId xmlns:a16="http://schemas.microsoft.com/office/drawing/2014/main" id="{2F16EC18-791C-834C-97CB-0D822A1654B2}"/>
              </a:ext>
            </a:extLst>
          </p:cNvPr>
          <p:cNvSpPr>
            <a:spLocks noGrp="1"/>
          </p:cNvSpPr>
          <p:nvPr>
            <p:ph idx="1"/>
          </p:nvPr>
        </p:nvSpPr>
        <p:spPr>
          <a:xfrm>
            <a:off x="509956" y="1427043"/>
            <a:ext cx="10515600" cy="4351338"/>
          </a:xfrm>
        </p:spPr>
        <p:txBody>
          <a:bodyPr>
            <a:normAutofit fontScale="70000" lnSpcReduction="20000"/>
          </a:bodyPr>
          <a:lstStyle/>
          <a:p>
            <a:pPr marL="0" indent="0">
              <a:buNone/>
            </a:pPr>
            <a:r>
              <a:rPr lang="en-US" dirty="0"/>
              <a:t>Median sodium admin: </a:t>
            </a:r>
            <a:r>
              <a:rPr lang="en-US" b="1" dirty="0"/>
              <a:t>224.5 mmol </a:t>
            </a:r>
            <a:r>
              <a:rPr lang="en-US" dirty="0"/>
              <a:t>(IQR, 144.9-367.6 mmol). 2.8 mmol/kg (IQR, 1.6-4.7 mmol/kg).</a:t>
            </a:r>
          </a:p>
          <a:p>
            <a:pPr marL="0" indent="0">
              <a:buNone/>
            </a:pPr>
            <a:r>
              <a:rPr lang="en-US" dirty="0"/>
              <a:t>Patients Day 2-10 of ICU admission:</a:t>
            </a:r>
          </a:p>
          <a:p>
            <a:r>
              <a:rPr lang="en-US" dirty="0"/>
              <a:t>maintenance or replacement intravenous (IV) infusions, </a:t>
            </a:r>
            <a:r>
              <a:rPr lang="en-US" b="1" dirty="0"/>
              <a:t>69.3mmol; 30.9% </a:t>
            </a:r>
            <a:r>
              <a:rPr lang="en-US" dirty="0"/>
              <a:t>of all sodium sources; </a:t>
            </a:r>
          </a:p>
          <a:p>
            <a:r>
              <a:rPr lang="en-US" dirty="0"/>
              <a:t>IV fluid boluses, </a:t>
            </a:r>
            <a:r>
              <a:rPr lang="en-US" b="1" dirty="0"/>
              <a:t>36.5 mmol; 16.3%; </a:t>
            </a:r>
          </a:p>
          <a:p>
            <a:r>
              <a:rPr lang="en-US" dirty="0"/>
              <a:t>IV drug boluses, </a:t>
            </a:r>
            <a:r>
              <a:rPr lang="en-US" b="1" dirty="0"/>
              <a:t>27.6 mmol; 12.3%; </a:t>
            </a:r>
          </a:p>
          <a:p>
            <a:r>
              <a:rPr lang="en-US" dirty="0"/>
              <a:t>enteral nutrition, </a:t>
            </a:r>
            <a:r>
              <a:rPr lang="en-US" b="1" dirty="0"/>
              <a:t>26.5 mmol; 11.8%; </a:t>
            </a:r>
          </a:p>
          <a:p>
            <a:r>
              <a:rPr lang="en-US" dirty="0"/>
              <a:t>IV drug infusions, </a:t>
            </a:r>
            <a:r>
              <a:rPr lang="en-US" b="1" dirty="0"/>
              <a:t>19.3 mmol; 8.6%; </a:t>
            </a:r>
          </a:p>
          <a:p>
            <a:r>
              <a:rPr lang="en-US" dirty="0"/>
              <a:t>IV flushes, </a:t>
            </a:r>
            <a:r>
              <a:rPr lang="en-US" b="1" dirty="0"/>
              <a:t>16.6mmol; 7.4%; </a:t>
            </a:r>
          </a:p>
          <a:p>
            <a:r>
              <a:rPr lang="en-US" dirty="0"/>
              <a:t>blood products, </a:t>
            </a:r>
            <a:r>
              <a:rPr lang="en-US" b="1" dirty="0"/>
              <a:t>13.5 mmol; 6%; </a:t>
            </a:r>
          </a:p>
          <a:p>
            <a:r>
              <a:rPr lang="en-US" dirty="0"/>
              <a:t>IV antimicrobials, </a:t>
            </a:r>
            <a:r>
              <a:rPr lang="en-US" b="1" dirty="0"/>
              <a:t>11.2mmol; 5%;</a:t>
            </a:r>
          </a:p>
          <a:p>
            <a:r>
              <a:rPr lang="en-US" dirty="0"/>
              <a:t>parenteral nutrition, </a:t>
            </a:r>
            <a:r>
              <a:rPr lang="en-US" b="1" dirty="0"/>
              <a:t>4.3 mmol; 1.9%. </a:t>
            </a:r>
          </a:p>
        </p:txBody>
      </p:sp>
      <p:pic>
        <p:nvPicPr>
          <p:cNvPr id="9" name="Picture 8" descr="Chart, box and whisker chart&#10;&#10;Description automatically generated">
            <a:extLst>
              <a:ext uri="{FF2B5EF4-FFF2-40B4-BE49-F238E27FC236}">
                <a16:creationId xmlns:a16="http://schemas.microsoft.com/office/drawing/2014/main" id="{2E2C18FF-15DC-184C-ACB4-EC8DE4F6DF71}"/>
              </a:ext>
            </a:extLst>
          </p:cNvPr>
          <p:cNvPicPr>
            <a:picLocks noChangeAspect="1"/>
          </p:cNvPicPr>
          <p:nvPr/>
        </p:nvPicPr>
        <p:blipFill>
          <a:blip r:embed="rId3"/>
          <a:stretch>
            <a:fillRect/>
          </a:stretch>
        </p:blipFill>
        <p:spPr>
          <a:xfrm>
            <a:off x="6096000" y="2456126"/>
            <a:ext cx="5052644" cy="4197246"/>
          </a:xfrm>
          <a:prstGeom prst="rect">
            <a:avLst/>
          </a:prstGeom>
        </p:spPr>
      </p:pic>
      <p:sp>
        <p:nvSpPr>
          <p:cNvPr id="10" name="Rectangle 9">
            <a:extLst>
              <a:ext uri="{FF2B5EF4-FFF2-40B4-BE49-F238E27FC236}">
                <a16:creationId xmlns:a16="http://schemas.microsoft.com/office/drawing/2014/main" id="{6E2F29A1-F996-EC45-98BC-474C688851DB}"/>
              </a:ext>
            </a:extLst>
          </p:cNvPr>
          <p:cNvSpPr/>
          <p:nvPr/>
        </p:nvSpPr>
        <p:spPr>
          <a:xfrm>
            <a:off x="1242652" y="5596164"/>
            <a:ext cx="3387963" cy="923330"/>
          </a:xfrm>
          <a:prstGeom prst="rect">
            <a:avLst/>
          </a:prstGeom>
        </p:spPr>
        <p:txBody>
          <a:bodyPr wrap="square">
            <a:spAutoFit/>
          </a:bodyPr>
          <a:lstStyle/>
          <a:p>
            <a:endParaRPr lang="en-US" dirty="0"/>
          </a:p>
          <a:p>
            <a:r>
              <a:rPr lang="en-US" dirty="0"/>
              <a:t>Median = </a:t>
            </a:r>
            <a:r>
              <a:rPr lang="en-US" b="1" dirty="0"/>
              <a:t>5 grams </a:t>
            </a:r>
            <a:r>
              <a:rPr lang="en-US" dirty="0"/>
              <a:t>of Na per day</a:t>
            </a:r>
          </a:p>
          <a:p>
            <a:r>
              <a:rPr lang="en-US" dirty="0"/>
              <a:t>Double the usual intake </a:t>
            </a:r>
          </a:p>
        </p:txBody>
      </p:sp>
    </p:spTree>
    <p:extLst>
      <p:ext uri="{BB962C8B-B14F-4D97-AF65-F5344CB8AC3E}">
        <p14:creationId xmlns:p14="http://schemas.microsoft.com/office/powerpoint/2010/main" val="1290596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B69F5F3-BED7-AC4E-9758-4FA30361BCE6}"/>
              </a:ext>
            </a:extLst>
          </p:cNvPr>
          <p:cNvPicPr>
            <a:picLocks noChangeAspect="1"/>
          </p:cNvPicPr>
          <p:nvPr/>
        </p:nvPicPr>
        <p:blipFill rotWithShape="1">
          <a:blip r:embed="rId3">
            <a:alphaModFix amt="54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rcRect l="12076" r="23287" b="9091"/>
          <a:stretch/>
        </p:blipFill>
        <p:spPr>
          <a:xfrm>
            <a:off x="3523488" y="0"/>
            <a:ext cx="8668512" cy="6857990"/>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C89381-5B3B-D04D-B39C-153EA2EF8CDE}"/>
              </a:ext>
            </a:extLst>
          </p:cNvPr>
          <p:cNvSpPr>
            <a:spLocks noGrp="1"/>
          </p:cNvSpPr>
          <p:nvPr>
            <p:ph type="ctrTitle"/>
          </p:nvPr>
        </p:nvSpPr>
        <p:spPr>
          <a:xfrm>
            <a:off x="477981" y="1122363"/>
            <a:ext cx="4023360" cy="3204134"/>
          </a:xfrm>
        </p:spPr>
        <p:txBody>
          <a:bodyPr anchor="b">
            <a:normAutofit/>
          </a:bodyPr>
          <a:lstStyle/>
          <a:p>
            <a:pPr algn="l"/>
            <a:r>
              <a:rPr lang="en-US" sz="4800" dirty="0">
                <a:solidFill>
                  <a:schemeClr val="tx1">
                    <a:lumMod val="50000"/>
                    <a:lumOff val="50000"/>
                  </a:schemeClr>
                </a:solidFill>
              </a:rPr>
              <a:t>On Diuresis</a:t>
            </a:r>
          </a:p>
        </p:txBody>
      </p:sp>
      <p:sp>
        <p:nvSpPr>
          <p:cNvPr id="3" name="Subtitle 2">
            <a:extLst>
              <a:ext uri="{FF2B5EF4-FFF2-40B4-BE49-F238E27FC236}">
                <a16:creationId xmlns:a16="http://schemas.microsoft.com/office/drawing/2014/main" id="{A0532F5F-6047-E549-9DD8-72E65FD4E156}"/>
              </a:ext>
            </a:extLst>
          </p:cNvPr>
          <p:cNvSpPr>
            <a:spLocks noGrp="1"/>
          </p:cNvSpPr>
          <p:nvPr>
            <p:ph type="subTitle" idx="1"/>
          </p:nvPr>
        </p:nvSpPr>
        <p:spPr>
          <a:xfrm>
            <a:off x="477980" y="4872922"/>
            <a:ext cx="4023359" cy="1208141"/>
          </a:xfrm>
        </p:spPr>
        <p:txBody>
          <a:bodyPr>
            <a:normAutofit/>
          </a:bodyPr>
          <a:lstStyle/>
          <a:p>
            <a:pPr algn="l"/>
            <a:r>
              <a:rPr lang="en-US" sz="2000" dirty="0">
                <a:solidFill>
                  <a:schemeClr val="tx1">
                    <a:lumMod val="50000"/>
                    <a:lumOff val="50000"/>
                  </a:schemeClr>
                </a:solidFill>
              </a:rPr>
              <a:t>PGR 3/4/21</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03385960-BACE-2C4C-B1E2-04682743ADE4}"/>
              </a:ext>
            </a:extLst>
          </p:cNvPr>
          <p:cNvSpPr/>
          <p:nvPr/>
        </p:nvSpPr>
        <p:spPr>
          <a:xfrm>
            <a:off x="9356752" y="109248"/>
            <a:ext cx="1708096" cy="369332"/>
          </a:xfrm>
          <a:prstGeom prst="rect">
            <a:avLst/>
          </a:prstGeom>
        </p:spPr>
        <p:txBody>
          <a:bodyPr wrap="none">
            <a:spAutoFit/>
          </a:bodyPr>
          <a:lstStyle/>
          <a:p>
            <a:r>
              <a:rPr lang="en-US" dirty="0">
                <a:solidFill>
                  <a:schemeClr val="tx1">
                    <a:lumMod val="50000"/>
                    <a:lumOff val="50000"/>
                  </a:schemeClr>
                </a:solidFill>
              </a:rPr>
              <a:t>Brian Locke, MD</a:t>
            </a:r>
          </a:p>
        </p:txBody>
      </p:sp>
      <p:sp>
        <p:nvSpPr>
          <p:cNvPr id="10" name="Title 1">
            <a:extLst>
              <a:ext uri="{FF2B5EF4-FFF2-40B4-BE49-F238E27FC236}">
                <a16:creationId xmlns:a16="http://schemas.microsoft.com/office/drawing/2014/main" id="{7F6E06A5-8159-F647-95F5-B6F464E682A3}"/>
              </a:ext>
            </a:extLst>
          </p:cNvPr>
          <p:cNvSpPr txBox="1">
            <a:spLocks/>
          </p:cNvSpPr>
          <p:nvPr/>
        </p:nvSpPr>
        <p:spPr>
          <a:xfrm>
            <a:off x="-207187" y="188746"/>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Review from last time</a:t>
            </a:r>
          </a:p>
        </p:txBody>
      </p:sp>
      <p:sp>
        <p:nvSpPr>
          <p:cNvPr id="12" name="Content Placeholder 2">
            <a:extLst>
              <a:ext uri="{FF2B5EF4-FFF2-40B4-BE49-F238E27FC236}">
                <a16:creationId xmlns:a16="http://schemas.microsoft.com/office/drawing/2014/main" id="{954AEFD0-F86B-F443-BAC3-282ED6580A01}"/>
              </a:ext>
            </a:extLst>
          </p:cNvPr>
          <p:cNvSpPr txBox="1">
            <a:spLocks/>
          </p:cNvSpPr>
          <p:nvPr/>
        </p:nvSpPr>
        <p:spPr>
          <a:xfrm>
            <a:off x="4053634" y="1985078"/>
            <a:ext cx="7942385" cy="38110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buAutoNum type="arabicPeriod"/>
            </a:pPr>
            <a:r>
              <a:rPr lang="en-US" dirty="0"/>
              <a:t>Net fluid change and Net Sodium change don’t always go in the same direction</a:t>
            </a:r>
          </a:p>
          <a:p>
            <a:pPr marL="457200" indent="-457200">
              <a:buFont typeface="Arial" panose="020B0604020202020204" pitchFamily="34" charset="0"/>
              <a:buAutoNum type="arabicPeriod"/>
            </a:pPr>
            <a:r>
              <a:rPr lang="en-US" dirty="0"/>
              <a:t>Na Balance, rather than fluid balance, is the most important metric of decongestion.</a:t>
            </a:r>
          </a:p>
          <a:p>
            <a:pPr marL="457200" indent="-457200">
              <a:buAutoNum type="arabicPeriod"/>
            </a:pPr>
            <a:r>
              <a:rPr lang="en-US" dirty="0"/>
              <a:t>Fluid restrictions are not generally helpful in decongesting patients</a:t>
            </a:r>
          </a:p>
          <a:p>
            <a:pPr marL="457200" indent="-457200">
              <a:buAutoNum type="arabicPeriod"/>
            </a:pPr>
            <a:r>
              <a:rPr lang="en-US" dirty="0"/>
              <a:t>‘We’ (inpatient providers) frequently dose Lasix too low, wait too long to increase the dose, and stop </a:t>
            </a:r>
            <a:r>
              <a:rPr lang="en-US" dirty="0" err="1"/>
              <a:t>diuresing</a:t>
            </a:r>
            <a:r>
              <a:rPr lang="en-US" dirty="0"/>
              <a:t> too soon. </a:t>
            </a:r>
          </a:p>
        </p:txBody>
      </p:sp>
    </p:spTree>
    <p:extLst>
      <p:ext uri="{BB962C8B-B14F-4D97-AF65-F5344CB8AC3E}">
        <p14:creationId xmlns:p14="http://schemas.microsoft.com/office/powerpoint/2010/main" val="247370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0B8021DD-2361-B24C-9891-EACCCC4C05DA}"/>
              </a:ext>
            </a:extLst>
          </p:cNvPr>
          <p:cNvPicPr>
            <a:picLocks noChangeAspect="1"/>
          </p:cNvPicPr>
          <p:nvPr/>
        </p:nvPicPr>
        <p:blipFill>
          <a:blip r:embed="rId2"/>
          <a:stretch>
            <a:fillRect/>
          </a:stretch>
        </p:blipFill>
        <p:spPr>
          <a:xfrm>
            <a:off x="-11723" y="1587987"/>
            <a:ext cx="4585913" cy="3682023"/>
          </a:xfrm>
          <a:prstGeom prst="rect">
            <a:avLst/>
          </a:prstGeom>
        </p:spPr>
      </p:pic>
      <p:pic>
        <p:nvPicPr>
          <p:cNvPr id="4" name="Picture 3" descr="A picture containing text, antenna&#10;&#10;Description automatically generated">
            <a:extLst>
              <a:ext uri="{FF2B5EF4-FFF2-40B4-BE49-F238E27FC236}">
                <a16:creationId xmlns:a16="http://schemas.microsoft.com/office/drawing/2014/main" id="{1558FA62-A686-314E-A9D6-36FA03692DFC}"/>
              </a:ext>
            </a:extLst>
          </p:cNvPr>
          <p:cNvPicPr>
            <a:picLocks noChangeAspect="1"/>
          </p:cNvPicPr>
          <p:nvPr/>
        </p:nvPicPr>
        <p:blipFill>
          <a:blip r:embed="rId3"/>
          <a:stretch>
            <a:fillRect/>
          </a:stretch>
        </p:blipFill>
        <p:spPr>
          <a:xfrm>
            <a:off x="4410913" y="1587987"/>
            <a:ext cx="7804533" cy="3682023"/>
          </a:xfrm>
          <a:prstGeom prst="rect">
            <a:avLst/>
          </a:prstGeom>
        </p:spPr>
      </p:pic>
    </p:spTree>
    <p:extLst>
      <p:ext uri="{BB962C8B-B14F-4D97-AF65-F5344CB8AC3E}">
        <p14:creationId xmlns:p14="http://schemas.microsoft.com/office/powerpoint/2010/main" val="222515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9B62-B04C-D14D-B738-B9B69CDA08AC}"/>
              </a:ext>
            </a:extLst>
          </p:cNvPr>
          <p:cNvSpPr>
            <a:spLocks noGrp="1"/>
          </p:cNvSpPr>
          <p:nvPr>
            <p:ph type="title"/>
          </p:nvPr>
        </p:nvSpPr>
        <p:spPr/>
        <p:txBody>
          <a:bodyPr/>
          <a:lstStyle/>
          <a:p>
            <a:r>
              <a:rPr lang="en-US" dirty="0"/>
              <a:t>What is the composition of insensible losses?</a:t>
            </a:r>
          </a:p>
        </p:txBody>
      </p:sp>
      <p:sp>
        <p:nvSpPr>
          <p:cNvPr id="3" name="Content Placeholder 2">
            <a:extLst>
              <a:ext uri="{FF2B5EF4-FFF2-40B4-BE49-F238E27FC236}">
                <a16:creationId xmlns:a16="http://schemas.microsoft.com/office/drawing/2014/main" id="{2B4388BC-6464-6640-B241-97612DC2AF55}"/>
              </a:ext>
            </a:extLst>
          </p:cNvPr>
          <p:cNvSpPr>
            <a:spLocks noGrp="1"/>
          </p:cNvSpPr>
          <p:nvPr>
            <p:ph idx="1"/>
          </p:nvPr>
        </p:nvSpPr>
        <p:spPr>
          <a:xfrm>
            <a:off x="838200" y="1825625"/>
            <a:ext cx="5562600" cy="4351338"/>
          </a:xfrm>
        </p:spPr>
        <p:txBody>
          <a:bodyPr/>
          <a:lstStyle/>
          <a:p>
            <a:pPr marL="0" indent="0">
              <a:buNone/>
            </a:pPr>
            <a:r>
              <a:rPr lang="en-US" dirty="0"/>
              <a:t>Estimated: 600—900 mL per day</a:t>
            </a:r>
          </a:p>
          <a:p>
            <a:r>
              <a:rPr lang="en-US" dirty="0"/>
              <a:t>Respiration: [Na] = 0</a:t>
            </a:r>
          </a:p>
          <a:p>
            <a:r>
              <a:rPr lang="en-US" dirty="0"/>
              <a:t>Perspiration: [Na] = 40.1 </a:t>
            </a:r>
            <a:r>
              <a:rPr lang="en-US" dirty="0" err="1"/>
              <a:t>mEq</a:t>
            </a:r>
            <a:r>
              <a:rPr lang="en-US" dirty="0"/>
              <a:t> per L</a:t>
            </a:r>
          </a:p>
          <a:p>
            <a:r>
              <a:rPr lang="en-US" dirty="0"/>
              <a:t>Stool? 250 mL per day, but huge variation in composition and volume of losses depending on pathology. </a:t>
            </a:r>
          </a:p>
        </p:txBody>
      </p:sp>
      <p:pic>
        <p:nvPicPr>
          <p:cNvPr id="5" name="Picture 4" descr="Diagram, histogram&#10;&#10;Description automatically generated">
            <a:extLst>
              <a:ext uri="{FF2B5EF4-FFF2-40B4-BE49-F238E27FC236}">
                <a16:creationId xmlns:a16="http://schemas.microsoft.com/office/drawing/2014/main" id="{AB873988-281C-4E48-9782-E80EA5D1E746}"/>
              </a:ext>
            </a:extLst>
          </p:cNvPr>
          <p:cNvPicPr>
            <a:picLocks noChangeAspect="1"/>
          </p:cNvPicPr>
          <p:nvPr/>
        </p:nvPicPr>
        <p:blipFill>
          <a:blip r:embed="rId2"/>
          <a:stretch>
            <a:fillRect/>
          </a:stretch>
        </p:blipFill>
        <p:spPr>
          <a:xfrm>
            <a:off x="8173054" y="3061188"/>
            <a:ext cx="2418746" cy="3679581"/>
          </a:xfrm>
          <a:prstGeom prst="rect">
            <a:avLst/>
          </a:prstGeom>
        </p:spPr>
      </p:pic>
      <p:pic>
        <p:nvPicPr>
          <p:cNvPr id="7" name="Picture 6" descr="Text&#10;&#10;Description automatically generated">
            <a:extLst>
              <a:ext uri="{FF2B5EF4-FFF2-40B4-BE49-F238E27FC236}">
                <a16:creationId xmlns:a16="http://schemas.microsoft.com/office/drawing/2014/main" id="{5E0A0D03-DDCE-2240-86EB-BAC5A3476823}"/>
              </a:ext>
            </a:extLst>
          </p:cNvPr>
          <p:cNvPicPr>
            <a:picLocks noChangeAspect="1"/>
          </p:cNvPicPr>
          <p:nvPr/>
        </p:nvPicPr>
        <p:blipFill>
          <a:blip r:embed="rId3"/>
          <a:stretch>
            <a:fillRect/>
          </a:stretch>
        </p:blipFill>
        <p:spPr>
          <a:xfrm>
            <a:off x="6965950" y="1587542"/>
            <a:ext cx="5130800" cy="1333500"/>
          </a:xfrm>
          <a:prstGeom prst="rect">
            <a:avLst/>
          </a:prstGeom>
        </p:spPr>
      </p:pic>
    </p:spTree>
    <p:extLst>
      <p:ext uri="{BB962C8B-B14F-4D97-AF65-F5344CB8AC3E}">
        <p14:creationId xmlns:p14="http://schemas.microsoft.com/office/powerpoint/2010/main" val="2051690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8225B-F1DA-0543-86FD-7A56088341F6}"/>
              </a:ext>
            </a:extLst>
          </p:cNvPr>
          <p:cNvSpPr>
            <a:spLocks noGrp="1"/>
          </p:cNvSpPr>
          <p:nvPr>
            <p:ph type="title"/>
          </p:nvPr>
        </p:nvSpPr>
        <p:spPr/>
        <p:txBody>
          <a:bodyPr/>
          <a:lstStyle/>
          <a:p>
            <a:r>
              <a:rPr lang="en-US" dirty="0"/>
              <a:t> Clinical impact</a:t>
            </a:r>
          </a:p>
        </p:txBody>
      </p:sp>
      <p:sp>
        <p:nvSpPr>
          <p:cNvPr id="3" name="Content Placeholder 2">
            <a:extLst>
              <a:ext uri="{FF2B5EF4-FFF2-40B4-BE49-F238E27FC236}">
                <a16:creationId xmlns:a16="http://schemas.microsoft.com/office/drawing/2014/main" id="{B3819AB3-D731-8344-8419-AE66E2235994}"/>
              </a:ext>
            </a:extLst>
          </p:cNvPr>
          <p:cNvSpPr>
            <a:spLocks noGrp="1"/>
          </p:cNvSpPr>
          <p:nvPr>
            <p:ph idx="1"/>
          </p:nvPr>
        </p:nvSpPr>
        <p:spPr/>
        <p:txBody>
          <a:bodyPr>
            <a:normAutofit/>
          </a:bodyPr>
          <a:lstStyle/>
          <a:p>
            <a:r>
              <a:rPr lang="en-US" dirty="0" err="1"/>
              <a:t>Malbrain</a:t>
            </a:r>
            <a:r>
              <a:rPr lang="en-US" dirty="0"/>
              <a:t> 2014 meta-analysis: “A restrictive fluid management was associated with a lower mortality compared to patients treated with a more liberal fluid management strategy (24.7% vs 33.2%; OR, 0.42; 95% CI 0.32-0.55; P &lt; 0.0001)”</a:t>
            </a:r>
          </a:p>
        </p:txBody>
      </p:sp>
      <p:pic>
        <p:nvPicPr>
          <p:cNvPr id="4" name="Picture 3">
            <a:extLst>
              <a:ext uri="{FF2B5EF4-FFF2-40B4-BE49-F238E27FC236}">
                <a16:creationId xmlns:a16="http://schemas.microsoft.com/office/drawing/2014/main" id="{994121AC-FCD5-8446-A050-744DA5D98575}"/>
              </a:ext>
            </a:extLst>
          </p:cNvPr>
          <p:cNvPicPr>
            <a:picLocks noChangeAspect="1"/>
          </p:cNvPicPr>
          <p:nvPr/>
        </p:nvPicPr>
        <p:blipFill>
          <a:blip r:embed="rId3"/>
          <a:stretch>
            <a:fillRect/>
          </a:stretch>
        </p:blipFill>
        <p:spPr>
          <a:xfrm>
            <a:off x="2503854" y="3429000"/>
            <a:ext cx="7442200" cy="3162300"/>
          </a:xfrm>
          <a:prstGeom prst="rect">
            <a:avLst/>
          </a:prstGeom>
        </p:spPr>
      </p:pic>
    </p:spTree>
    <p:extLst>
      <p:ext uri="{BB962C8B-B14F-4D97-AF65-F5344CB8AC3E}">
        <p14:creationId xmlns:p14="http://schemas.microsoft.com/office/powerpoint/2010/main" val="2196300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B5A1-B363-B849-9734-A49778E61654}"/>
              </a:ext>
            </a:extLst>
          </p:cNvPr>
          <p:cNvSpPr>
            <a:spLocks noGrp="1"/>
          </p:cNvSpPr>
          <p:nvPr>
            <p:ph type="title"/>
          </p:nvPr>
        </p:nvSpPr>
        <p:spPr/>
        <p:txBody>
          <a:bodyPr/>
          <a:lstStyle/>
          <a:p>
            <a:r>
              <a:rPr lang="en-US" dirty="0"/>
              <a:t>To be considered for additional fluids, you generally are not improving </a:t>
            </a:r>
          </a:p>
        </p:txBody>
      </p:sp>
      <p:sp>
        <p:nvSpPr>
          <p:cNvPr id="3" name="Content Placeholder 2">
            <a:extLst>
              <a:ext uri="{FF2B5EF4-FFF2-40B4-BE49-F238E27FC236}">
                <a16:creationId xmlns:a16="http://schemas.microsoft.com/office/drawing/2014/main" id="{88E74C6A-330D-2444-A845-0837C3A9AE9E}"/>
              </a:ext>
            </a:extLst>
          </p:cNvPr>
          <p:cNvSpPr>
            <a:spLocks noGrp="1"/>
          </p:cNvSpPr>
          <p:nvPr>
            <p:ph idx="1"/>
          </p:nvPr>
        </p:nvSpPr>
        <p:spPr/>
        <p:txBody>
          <a:bodyPr>
            <a:normAutofit/>
          </a:bodyPr>
          <a:lstStyle/>
          <a:p>
            <a:pPr lvl="1"/>
            <a:r>
              <a:rPr lang="en-US" dirty="0"/>
              <a:t>The group who receives large volumes of fluid has been doing bad enough (despite other interventions) at each time point when fluids are considered and is thus not comparable to the group that did not receive fluids (who could either be doing badly and not received fluids – the intended comparator – or have responded to other treatment </a:t>
            </a:r>
          </a:p>
          <a:p>
            <a:pPr lvl="1"/>
            <a:r>
              <a:rPr lang="en-US" dirty="0"/>
              <a:t>Analogous to immortal time bias: patients who are responding to current therapy are generally not considered for additional fluid boluses. </a:t>
            </a:r>
          </a:p>
          <a:p>
            <a:pPr marL="0" indent="0">
              <a:buNone/>
            </a:pPr>
            <a:endParaRPr lang="en-US" dirty="0"/>
          </a:p>
        </p:txBody>
      </p:sp>
      <p:pic>
        <p:nvPicPr>
          <p:cNvPr id="4" name="Picture 3">
            <a:extLst>
              <a:ext uri="{FF2B5EF4-FFF2-40B4-BE49-F238E27FC236}">
                <a16:creationId xmlns:a16="http://schemas.microsoft.com/office/drawing/2014/main" id="{E366F123-B471-4B43-A947-70C875F433A0}"/>
              </a:ext>
            </a:extLst>
          </p:cNvPr>
          <p:cNvPicPr>
            <a:picLocks noChangeAspect="1"/>
          </p:cNvPicPr>
          <p:nvPr/>
        </p:nvPicPr>
        <p:blipFill>
          <a:blip r:embed="rId2"/>
          <a:stretch>
            <a:fillRect/>
          </a:stretch>
        </p:blipFill>
        <p:spPr>
          <a:xfrm>
            <a:off x="992554" y="4606192"/>
            <a:ext cx="4064000" cy="1993900"/>
          </a:xfrm>
          <a:prstGeom prst="rect">
            <a:avLst/>
          </a:prstGeom>
        </p:spPr>
      </p:pic>
      <p:pic>
        <p:nvPicPr>
          <p:cNvPr id="6" name="Picture 5">
            <a:extLst>
              <a:ext uri="{FF2B5EF4-FFF2-40B4-BE49-F238E27FC236}">
                <a16:creationId xmlns:a16="http://schemas.microsoft.com/office/drawing/2014/main" id="{7E61D686-7794-6146-9300-D450B3A422B5}"/>
              </a:ext>
            </a:extLst>
          </p:cNvPr>
          <p:cNvPicPr>
            <a:picLocks noChangeAspect="1"/>
          </p:cNvPicPr>
          <p:nvPr/>
        </p:nvPicPr>
        <p:blipFill>
          <a:blip r:embed="rId2"/>
          <a:stretch>
            <a:fillRect/>
          </a:stretch>
        </p:blipFill>
        <p:spPr>
          <a:xfrm>
            <a:off x="5693509" y="4833815"/>
            <a:ext cx="4064000" cy="1993900"/>
          </a:xfrm>
          <a:prstGeom prst="rect">
            <a:avLst/>
          </a:prstGeom>
        </p:spPr>
      </p:pic>
    </p:spTree>
    <p:extLst>
      <p:ext uri="{BB962C8B-B14F-4D97-AF65-F5344CB8AC3E}">
        <p14:creationId xmlns:p14="http://schemas.microsoft.com/office/powerpoint/2010/main" val="1792211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CDA04-32F4-F342-B1B4-6DD4285701D0}"/>
              </a:ext>
            </a:extLst>
          </p:cNvPr>
          <p:cNvSpPr>
            <a:spLocks noGrp="1"/>
          </p:cNvSpPr>
          <p:nvPr>
            <p:ph type="title"/>
          </p:nvPr>
        </p:nvSpPr>
        <p:spPr/>
        <p:txBody>
          <a:bodyPr/>
          <a:lstStyle/>
          <a:p>
            <a:r>
              <a:rPr lang="en-US" dirty="0"/>
              <a:t>Clinical impact - FACTT / FACTT Lite</a:t>
            </a:r>
          </a:p>
        </p:txBody>
      </p:sp>
      <p:sp>
        <p:nvSpPr>
          <p:cNvPr id="3" name="Content Placeholder 2">
            <a:extLst>
              <a:ext uri="{FF2B5EF4-FFF2-40B4-BE49-F238E27FC236}">
                <a16:creationId xmlns:a16="http://schemas.microsoft.com/office/drawing/2014/main" id="{1649F3E5-696D-6C42-B860-764298DE9A0E}"/>
              </a:ext>
            </a:extLst>
          </p:cNvPr>
          <p:cNvSpPr>
            <a:spLocks noGrp="1"/>
          </p:cNvSpPr>
          <p:nvPr>
            <p:ph idx="1"/>
          </p:nvPr>
        </p:nvSpPr>
        <p:spPr>
          <a:xfrm>
            <a:off x="838200" y="1825625"/>
            <a:ext cx="5445369" cy="4351338"/>
          </a:xfrm>
        </p:spPr>
        <p:txBody>
          <a:bodyPr/>
          <a:lstStyle/>
          <a:p>
            <a:r>
              <a:rPr lang="en-US" dirty="0"/>
              <a:t>RCT comparison of fluid management strategy to target CVP 10-14 (liberal) vs CVP &lt; 4 (conservative) in ARDS </a:t>
            </a:r>
          </a:p>
          <a:p>
            <a:r>
              <a:rPr lang="en-US" dirty="0"/>
              <a:t>Improved oxygenation, decreased days on ventilator, decreased time in ICU</a:t>
            </a:r>
          </a:p>
          <a:p>
            <a:endParaRPr lang="en-US" dirty="0"/>
          </a:p>
          <a:p>
            <a:r>
              <a:rPr lang="en-US" dirty="0"/>
              <a:t>Takeaway: avoiding congestion is important in these patients</a:t>
            </a:r>
          </a:p>
        </p:txBody>
      </p:sp>
      <p:pic>
        <p:nvPicPr>
          <p:cNvPr id="5" name="Picture 4" descr="Diagram&#10;&#10;Description automatically generated">
            <a:extLst>
              <a:ext uri="{FF2B5EF4-FFF2-40B4-BE49-F238E27FC236}">
                <a16:creationId xmlns:a16="http://schemas.microsoft.com/office/drawing/2014/main" id="{82C277C0-6E39-0841-B5CA-9A5CE9DB2528}"/>
              </a:ext>
            </a:extLst>
          </p:cNvPr>
          <p:cNvPicPr>
            <a:picLocks noChangeAspect="1"/>
          </p:cNvPicPr>
          <p:nvPr/>
        </p:nvPicPr>
        <p:blipFill>
          <a:blip r:embed="rId2"/>
          <a:stretch>
            <a:fillRect/>
          </a:stretch>
        </p:blipFill>
        <p:spPr>
          <a:xfrm>
            <a:off x="6743700" y="1755165"/>
            <a:ext cx="4800600" cy="4229100"/>
          </a:xfrm>
          <a:prstGeom prst="rect">
            <a:avLst/>
          </a:prstGeom>
        </p:spPr>
      </p:pic>
    </p:spTree>
    <p:extLst>
      <p:ext uri="{BB962C8B-B14F-4D97-AF65-F5344CB8AC3E}">
        <p14:creationId xmlns:p14="http://schemas.microsoft.com/office/powerpoint/2010/main" val="972054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8225B-F1DA-0543-86FD-7A56088341F6}"/>
              </a:ext>
            </a:extLst>
          </p:cNvPr>
          <p:cNvSpPr>
            <a:spLocks noGrp="1"/>
          </p:cNvSpPr>
          <p:nvPr>
            <p:ph type="title"/>
          </p:nvPr>
        </p:nvSpPr>
        <p:spPr/>
        <p:txBody>
          <a:bodyPr/>
          <a:lstStyle/>
          <a:p>
            <a:r>
              <a:rPr lang="en-US" dirty="0"/>
              <a:t> Clinical impact - TOPMAST trial</a:t>
            </a:r>
          </a:p>
        </p:txBody>
      </p:sp>
      <p:sp>
        <p:nvSpPr>
          <p:cNvPr id="3" name="Content Placeholder 2">
            <a:extLst>
              <a:ext uri="{FF2B5EF4-FFF2-40B4-BE49-F238E27FC236}">
                <a16:creationId xmlns:a16="http://schemas.microsoft.com/office/drawing/2014/main" id="{B3819AB3-D731-8344-8419-AE66E2235994}"/>
              </a:ext>
            </a:extLst>
          </p:cNvPr>
          <p:cNvSpPr>
            <a:spLocks noGrp="1"/>
          </p:cNvSpPr>
          <p:nvPr>
            <p:ph idx="1"/>
          </p:nvPr>
        </p:nvSpPr>
        <p:spPr/>
        <p:txBody>
          <a:bodyPr>
            <a:normAutofit lnSpcReduction="10000"/>
          </a:bodyPr>
          <a:lstStyle/>
          <a:p>
            <a:r>
              <a:rPr lang="en-US" dirty="0"/>
              <a:t>Blind randomization of 70 patients undergoing major thoracic surgery to [Na] = 154 mmol/L vs [Na] = 54 mmol/L fluid</a:t>
            </a:r>
          </a:p>
          <a:p>
            <a:r>
              <a:rPr lang="en-US" dirty="0"/>
              <a:t>Primary: Net fluid balance: Na154 = +4.5L vs Na54 = 3.12L </a:t>
            </a:r>
            <a:r>
              <a:rPr lang="en-US" b="1" dirty="0"/>
              <a:t>despite identical fluid infused</a:t>
            </a:r>
          </a:p>
          <a:p>
            <a:r>
              <a:rPr lang="en-US" dirty="0"/>
              <a:t>Secondary: </a:t>
            </a:r>
          </a:p>
          <a:p>
            <a:pPr lvl="1"/>
            <a:r>
              <a:rPr lang="en-US" dirty="0"/>
              <a:t>Pulmonary Edema: Na154 = 17%, Na54 = 3%</a:t>
            </a:r>
          </a:p>
          <a:p>
            <a:pPr lvl="1"/>
            <a:r>
              <a:rPr lang="en-US" dirty="0"/>
              <a:t>Electrolyte abnormalities: </a:t>
            </a:r>
          </a:p>
          <a:p>
            <a:pPr lvl="2"/>
            <a:r>
              <a:rPr lang="en-US" dirty="0"/>
              <a:t>Na154 – n=3 had Na above 145. </a:t>
            </a:r>
          </a:p>
          <a:p>
            <a:pPr marL="914400" lvl="2" indent="0">
              <a:buNone/>
            </a:pPr>
            <a:r>
              <a:rPr lang="en-US" dirty="0"/>
              <a:t>N=24 had Cl- above ULN</a:t>
            </a:r>
          </a:p>
          <a:p>
            <a:pPr lvl="2"/>
            <a:r>
              <a:rPr lang="en-US" dirty="0"/>
              <a:t>Na54 – n=4 patients had Na </a:t>
            </a:r>
          </a:p>
          <a:p>
            <a:pPr marL="914400" lvl="2" indent="0">
              <a:buNone/>
            </a:pPr>
            <a:r>
              <a:rPr lang="en-US" dirty="0"/>
              <a:t>below 135. </a:t>
            </a:r>
          </a:p>
          <a:p>
            <a:endParaRPr lang="en-US" dirty="0"/>
          </a:p>
        </p:txBody>
      </p:sp>
      <p:pic>
        <p:nvPicPr>
          <p:cNvPr id="6146" name="Picture 2" descr="Fig. 2">
            <a:extLst>
              <a:ext uri="{FF2B5EF4-FFF2-40B4-BE49-F238E27FC236}">
                <a16:creationId xmlns:a16="http://schemas.microsoft.com/office/drawing/2014/main" id="{3FFC45B7-F0CB-3E4F-A2B5-CC20F9F27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396" y="4138368"/>
            <a:ext cx="5691219" cy="271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436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2C86A-FDAD-2F4B-BE8E-87108E4AADE1}"/>
              </a:ext>
            </a:extLst>
          </p:cNvPr>
          <p:cNvSpPr>
            <a:spLocks noGrp="1"/>
          </p:cNvSpPr>
          <p:nvPr>
            <p:ph idx="1"/>
          </p:nvPr>
        </p:nvSpPr>
        <p:spPr>
          <a:xfrm>
            <a:off x="838200" y="3220668"/>
            <a:ext cx="10515600" cy="4351338"/>
          </a:xfrm>
        </p:spPr>
        <p:txBody>
          <a:bodyPr/>
          <a:lstStyle/>
          <a:p>
            <a:r>
              <a:rPr lang="en-US" dirty="0"/>
              <a:t>Prospective, observational study of N=50 ventilated patients</a:t>
            </a:r>
          </a:p>
          <a:p>
            <a:r>
              <a:rPr lang="en-US" dirty="0"/>
              <a:t>Tracked net fluid (mean +2.6L) and net sodium balance (mean 717 mmol)</a:t>
            </a:r>
          </a:p>
          <a:p>
            <a:r>
              <a:rPr lang="en-US" dirty="0"/>
              <a:t>Positive cumulative sodium balance: correlated </a:t>
            </a:r>
            <a:r>
              <a:rPr lang="en-US" dirty="0" err="1"/>
              <a:t>ro</a:t>
            </a:r>
            <a:r>
              <a:rPr lang="en-US" dirty="0"/>
              <a:t> -0.36, p=0.0001 with worsening next sodium P:F</a:t>
            </a:r>
          </a:p>
          <a:p>
            <a:r>
              <a:rPr lang="en-US" dirty="0"/>
              <a:t>Positive fluid balance: no correlation </a:t>
            </a:r>
            <a:r>
              <a:rPr lang="en-US" dirty="0" err="1"/>
              <a:t>ro</a:t>
            </a:r>
            <a:r>
              <a:rPr lang="en-US" dirty="0"/>
              <a:t> 0.1, p=0.23 with worsening next day P:F</a:t>
            </a:r>
          </a:p>
        </p:txBody>
      </p:sp>
      <p:pic>
        <p:nvPicPr>
          <p:cNvPr id="6" name="Picture 5" descr="Graphical user interface, text, application&#10;&#10;Description automatically generated">
            <a:extLst>
              <a:ext uri="{FF2B5EF4-FFF2-40B4-BE49-F238E27FC236}">
                <a16:creationId xmlns:a16="http://schemas.microsoft.com/office/drawing/2014/main" id="{50F5F39F-3E7A-E640-81C2-9828F3A3ECA7}"/>
              </a:ext>
            </a:extLst>
          </p:cNvPr>
          <p:cNvPicPr>
            <a:picLocks noChangeAspect="1"/>
          </p:cNvPicPr>
          <p:nvPr/>
        </p:nvPicPr>
        <p:blipFill>
          <a:blip r:embed="rId3"/>
          <a:stretch>
            <a:fillRect/>
          </a:stretch>
        </p:blipFill>
        <p:spPr>
          <a:xfrm>
            <a:off x="1344246" y="264258"/>
            <a:ext cx="9245600" cy="2882900"/>
          </a:xfrm>
          <a:prstGeom prst="rect">
            <a:avLst/>
          </a:prstGeom>
        </p:spPr>
      </p:pic>
    </p:spTree>
    <p:extLst>
      <p:ext uri="{BB962C8B-B14F-4D97-AF65-F5344CB8AC3E}">
        <p14:creationId xmlns:p14="http://schemas.microsoft.com/office/powerpoint/2010/main" val="756250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D8E9-D948-734E-A04D-81E4BBEF4414}"/>
              </a:ext>
            </a:extLst>
          </p:cNvPr>
          <p:cNvSpPr>
            <a:spLocks noGrp="1"/>
          </p:cNvSpPr>
          <p:nvPr>
            <p:ph type="title"/>
          </p:nvPr>
        </p:nvSpPr>
        <p:spPr/>
        <p:txBody>
          <a:bodyPr/>
          <a:lstStyle/>
          <a:p>
            <a:r>
              <a:rPr lang="en-US" dirty="0"/>
              <a:t>What to do to avoid this? Na Stewardship</a:t>
            </a:r>
          </a:p>
        </p:txBody>
      </p:sp>
      <p:sp>
        <p:nvSpPr>
          <p:cNvPr id="3" name="Content Placeholder 2">
            <a:extLst>
              <a:ext uri="{FF2B5EF4-FFF2-40B4-BE49-F238E27FC236}">
                <a16:creationId xmlns:a16="http://schemas.microsoft.com/office/drawing/2014/main" id="{875636D9-094D-994A-AA46-EDF3A3290BDC}"/>
              </a:ext>
            </a:extLst>
          </p:cNvPr>
          <p:cNvSpPr>
            <a:spLocks noGrp="1"/>
          </p:cNvSpPr>
          <p:nvPr>
            <p:ph idx="1"/>
          </p:nvPr>
        </p:nvSpPr>
        <p:spPr/>
        <p:txBody>
          <a:bodyPr/>
          <a:lstStyle/>
          <a:p>
            <a:r>
              <a:rPr lang="en-US" dirty="0"/>
              <a:t>Don’t use maintenance fluids (duh).</a:t>
            </a:r>
          </a:p>
          <a:p>
            <a:r>
              <a:rPr lang="en-US" b="1" dirty="0"/>
              <a:t>Avoid sodium in fluid creep</a:t>
            </a:r>
          </a:p>
          <a:p>
            <a:r>
              <a:rPr lang="en-US" b="1" dirty="0"/>
              <a:t>Keep track of Na in </a:t>
            </a:r>
          </a:p>
          <a:p>
            <a:pPr lvl="1"/>
            <a:r>
              <a:rPr lang="en-US" dirty="0"/>
              <a:t>Maybe someday we’ll track Na output?</a:t>
            </a:r>
          </a:p>
          <a:p>
            <a:r>
              <a:rPr lang="en-US" dirty="0"/>
              <a:t>Give some free water</a:t>
            </a:r>
          </a:p>
          <a:p>
            <a:r>
              <a:rPr lang="en-US" dirty="0" err="1"/>
              <a:t>Diurese</a:t>
            </a:r>
            <a:r>
              <a:rPr lang="en-US" dirty="0"/>
              <a:t> (</a:t>
            </a:r>
            <a:r>
              <a:rPr lang="en-US" dirty="0" err="1"/>
              <a:t>Natriurese</a:t>
            </a:r>
            <a:r>
              <a:rPr lang="en-US" dirty="0"/>
              <a:t>) your patients? (Maybe add a thiazide) </a:t>
            </a:r>
          </a:p>
          <a:p>
            <a:endParaRPr lang="en-US" dirty="0"/>
          </a:p>
        </p:txBody>
      </p:sp>
    </p:spTree>
    <p:extLst>
      <p:ext uri="{BB962C8B-B14F-4D97-AF65-F5344CB8AC3E}">
        <p14:creationId xmlns:p14="http://schemas.microsoft.com/office/powerpoint/2010/main" val="631379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76437-5A39-644E-A82E-07528538DBC8}"/>
              </a:ext>
            </a:extLst>
          </p:cNvPr>
          <p:cNvSpPr>
            <a:spLocks noGrp="1"/>
          </p:cNvSpPr>
          <p:nvPr>
            <p:ph type="title"/>
          </p:nvPr>
        </p:nvSpPr>
        <p:spPr/>
        <p:txBody>
          <a:bodyPr/>
          <a:lstStyle/>
          <a:p>
            <a:r>
              <a:rPr lang="en-US" dirty="0"/>
              <a:t>Why do we dissolve medications in NaCl?</a:t>
            </a:r>
          </a:p>
        </p:txBody>
      </p:sp>
      <p:sp>
        <p:nvSpPr>
          <p:cNvPr id="3" name="Content Placeholder 2">
            <a:extLst>
              <a:ext uri="{FF2B5EF4-FFF2-40B4-BE49-F238E27FC236}">
                <a16:creationId xmlns:a16="http://schemas.microsoft.com/office/drawing/2014/main" id="{FA4B22D2-5B13-B94A-8865-ECC3D970D3B0}"/>
              </a:ext>
            </a:extLst>
          </p:cNvPr>
          <p:cNvSpPr>
            <a:spLocks noGrp="1"/>
          </p:cNvSpPr>
          <p:nvPr>
            <p:ph idx="1"/>
          </p:nvPr>
        </p:nvSpPr>
        <p:spPr/>
        <p:txBody>
          <a:bodyPr>
            <a:normAutofit/>
          </a:bodyPr>
          <a:lstStyle/>
          <a:p>
            <a:r>
              <a:rPr lang="en-US" dirty="0"/>
              <a:t>ICUs have pre-mixed versions of medications to deliver quickly (</a:t>
            </a:r>
            <a:r>
              <a:rPr lang="en-US" dirty="0" err="1"/>
              <a:t>ie</a:t>
            </a:r>
            <a:r>
              <a:rPr lang="en-US" dirty="0"/>
              <a:t>. antibiotics, fentanyl)</a:t>
            </a:r>
          </a:p>
          <a:p>
            <a:r>
              <a:rPr lang="en-US" dirty="0"/>
              <a:t>Some meds are sodium salts (= any negative ion paired with a sodium cation) – generally more soluble in water than the acid form</a:t>
            </a:r>
          </a:p>
          <a:p>
            <a:r>
              <a:rPr lang="en-US" dirty="0"/>
              <a:t>A few medications must be given in NS</a:t>
            </a:r>
          </a:p>
          <a:p>
            <a:r>
              <a:rPr lang="en-US" b="1" dirty="0"/>
              <a:t>It’s the default</a:t>
            </a:r>
          </a:p>
        </p:txBody>
      </p:sp>
    </p:spTree>
    <p:extLst>
      <p:ext uri="{BB962C8B-B14F-4D97-AF65-F5344CB8AC3E}">
        <p14:creationId xmlns:p14="http://schemas.microsoft.com/office/powerpoint/2010/main" val="4119245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10;&#10;Description automatically generated with medium confidence">
            <a:extLst>
              <a:ext uri="{FF2B5EF4-FFF2-40B4-BE49-F238E27FC236}">
                <a16:creationId xmlns:a16="http://schemas.microsoft.com/office/drawing/2014/main" id="{A1FFDFB2-1BAB-5E48-9145-FEA86E4EC72B}"/>
              </a:ext>
            </a:extLst>
          </p:cNvPr>
          <p:cNvPicPr>
            <a:picLocks noGrp="1" noChangeAspect="1"/>
          </p:cNvPicPr>
          <p:nvPr>
            <p:ph idx="1"/>
          </p:nvPr>
        </p:nvPicPr>
        <p:blipFill>
          <a:blip r:embed="rId2"/>
          <a:stretch>
            <a:fillRect/>
          </a:stretch>
        </p:blipFill>
        <p:spPr>
          <a:xfrm>
            <a:off x="895055" y="0"/>
            <a:ext cx="5475556" cy="6858000"/>
          </a:xfrm>
        </p:spPr>
      </p:pic>
      <p:pic>
        <p:nvPicPr>
          <p:cNvPr id="7" name="Picture 6" descr="Graphical user interface, text, application, email&#10;&#10;Description automatically generated">
            <a:extLst>
              <a:ext uri="{FF2B5EF4-FFF2-40B4-BE49-F238E27FC236}">
                <a16:creationId xmlns:a16="http://schemas.microsoft.com/office/drawing/2014/main" id="{DDD5AD43-8F39-1243-AC62-2ADFBEC3D2B3}"/>
              </a:ext>
            </a:extLst>
          </p:cNvPr>
          <p:cNvPicPr>
            <a:picLocks noChangeAspect="1"/>
          </p:cNvPicPr>
          <p:nvPr/>
        </p:nvPicPr>
        <p:blipFill>
          <a:blip r:embed="rId3"/>
          <a:stretch>
            <a:fillRect/>
          </a:stretch>
        </p:blipFill>
        <p:spPr>
          <a:xfrm>
            <a:off x="6544056" y="2305722"/>
            <a:ext cx="5245896" cy="4323251"/>
          </a:xfrm>
          <a:prstGeom prst="rect">
            <a:avLst/>
          </a:prstGeom>
        </p:spPr>
      </p:pic>
      <p:pic>
        <p:nvPicPr>
          <p:cNvPr id="9" name="Picture 8" descr="Text&#10;&#10;Description automatically generated">
            <a:extLst>
              <a:ext uri="{FF2B5EF4-FFF2-40B4-BE49-F238E27FC236}">
                <a16:creationId xmlns:a16="http://schemas.microsoft.com/office/drawing/2014/main" id="{8884508A-7EE3-CF4F-89CA-DE2F27120CF8}"/>
              </a:ext>
            </a:extLst>
          </p:cNvPr>
          <p:cNvPicPr>
            <a:picLocks noChangeAspect="1"/>
          </p:cNvPicPr>
          <p:nvPr/>
        </p:nvPicPr>
        <p:blipFill>
          <a:blip r:embed="rId4"/>
          <a:stretch>
            <a:fillRect/>
          </a:stretch>
        </p:blipFill>
        <p:spPr>
          <a:xfrm>
            <a:off x="6702143" y="124558"/>
            <a:ext cx="5227144" cy="1950427"/>
          </a:xfrm>
          <a:prstGeom prst="rect">
            <a:avLst/>
          </a:prstGeom>
        </p:spPr>
      </p:pic>
    </p:spTree>
    <p:extLst>
      <p:ext uri="{BB962C8B-B14F-4D97-AF65-F5344CB8AC3E}">
        <p14:creationId xmlns:p14="http://schemas.microsoft.com/office/powerpoint/2010/main" val="183918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0CE2-7584-2B47-A686-62F498637A5B}"/>
              </a:ext>
            </a:extLst>
          </p:cNvPr>
          <p:cNvSpPr>
            <a:spLocks noGrp="1"/>
          </p:cNvSpPr>
          <p:nvPr>
            <p:ph type="title"/>
          </p:nvPr>
        </p:nvSpPr>
        <p:spPr/>
        <p:txBody>
          <a:bodyPr/>
          <a:lstStyle/>
          <a:p>
            <a:r>
              <a:rPr lang="en-US" dirty="0"/>
              <a:t>Review: Natriuresis based decongestion</a:t>
            </a:r>
          </a:p>
        </p:txBody>
      </p:sp>
      <p:pic>
        <p:nvPicPr>
          <p:cNvPr id="7" name="Content Placeholder 6" descr="Diagram&#10;&#10;Description automatically generated">
            <a:extLst>
              <a:ext uri="{FF2B5EF4-FFF2-40B4-BE49-F238E27FC236}">
                <a16:creationId xmlns:a16="http://schemas.microsoft.com/office/drawing/2014/main" id="{3EAB24C1-790B-7E42-851C-0F4ECD809907}"/>
              </a:ext>
            </a:extLst>
          </p:cNvPr>
          <p:cNvPicPr>
            <a:picLocks noGrp="1" noChangeAspect="1"/>
          </p:cNvPicPr>
          <p:nvPr>
            <p:ph idx="1"/>
          </p:nvPr>
        </p:nvPicPr>
        <p:blipFill>
          <a:blip r:embed="rId3"/>
          <a:stretch>
            <a:fillRect/>
          </a:stretch>
        </p:blipFill>
        <p:spPr bwMode="auto">
          <a:xfrm>
            <a:off x="6061074" y="1960562"/>
            <a:ext cx="4985908" cy="435133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55FE1105-4337-8744-8AC4-D4B9AD24C49F}"/>
              </a:ext>
            </a:extLst>
          </p:cNvPr>
          <p:cNvSpPr txBox="1">
            <a:spLocks/>
          </p:cNvSpPr>
          <p:nvPr/>
        </p:nvSpPr>
        <p:spPr>
          <a:xfrm>
            <a:off x="838200" y="1825625"/>
            <a:ext cx="53911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Simple: Spot urine Na &gt; 100 2h after dose = was probably effective (will lead to net 2g+ natriuresis in BID dosing)</a:t>
            </a:r>
          </a:p>
          <a:p>
            <a:r>
              <a:rPr lang="en-US" dirty="0"/>
              <a:t>Complex: </a:t>
            </a:r>
          </a:p>
        </p:txBody>
      </p:sp>
      <p:pic>
        <p:nvPicPr>
          <p:cNvPr id="12" name="Picture 11" descr="Text, letter&#10;&#10;Description automatically generated">
            <a:extLst>
              <a:ext uri="{FF2B5EF4-FFF2-40B4-BE49-F238E27FC236}">
                <a16:creationId xmlns:a16="http://schemas.microsoft.com/office/drawing/2014/main" id="{7999E0E0-EE99-0D42-8A65-BF08286BAE39}"/>
              </a:ext>
            </a:extLst>
          </p:cNvPr>
          <p:cNvPicPr>
            <a:picLocks noChangeAspect="1"/>
          </p:cNvPicPr>
          <p:nvPr/>
        </p:nvPicPr>
        <p:blipFill>
          <a:blip r:embed="rId4"/>
          <a:stretch>
            <a:fillRect/>
          </a:stretch>
        </p:blipFill>
        <p:spPr>
          <a:xfrm>
            <a:off x="1145018" y="3889409"/>
            <a:ext cx="4327095" cy="2508620"/>
          </a:xfrm>
          <a:prstGeom prst="rect">
            <a:avLst/>
          </a:prstGeom>
        </p:spPr>
      </p:pic>
    </p:spTree>
    <p:extLst>
      <p:ext uri="{BB962C8B-B14F-4D97-AF65-F5344CB8AC3E}">
        <p14:creationId xmlns:p14="http://schemas.microsoft.com/office/powerpoint/2010/main" val="2536796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3A689-075F-354E-A475-512A80C6A2B8}"/>
              </a:ext>
            </a:extLst>
          </p:cNvPr>
          <p:cNvSpPr>
            <a:spLocks noGrp="1"/>
          </p:cNvSpPr>
          <p:nvPr>
            <p:ph type="title"/>
          </p:nvPr>
        </p:nvSpPr>
        <p:spPr/>
        <p:txBody>
          <a:bodyPr/>
          <a:lstStyle/>
          <a:p>
            <a:r>
              <a:rPr lang="en-US" dirty="0"/>
              <a:t>Before-after Australian ICU: D5W as default</a:t>
            </a:r>
          </a:p>
        </p:txBody>
      </p:sp>
      <p:pic>
        <p:nvPicPr>
          <p:cNvPr id="5" name="Content Placeholder 4" descr="Table&#10;&#10;Description automatically generated">
            <a:extLst>
              <a:ext uri="{FF2B5EF4-FFF2-40B4-BE49-F238E27FC236}">
                <a16:creationId xmlns:a16="http://schemas.microsoft.com/office/drawing/2014/main" id="{0C938B11-6EB3-2B43-840F-5AB8084A05A3}"/>
              </a:ext>
            </a:extLst>
          </p:cNvPr>
          <p:cNvPicPr>
            <a:picLocks noGrp="1" noChangeAspect="1"/>
          </p:cNvPicPr>
          <p:nvPr>
            <p:ph idx="1"/>
          </p:nvPr>
        </p:nvPicPr>
        <p:blipFill>
          <a:blip r:embed="rId3"/>
          <a:stretch>
            <a:fillRect/>
          </a:stretch>
        </p:blipFill>
        <p:spPr>
          <a:xfrm>
            <a:off x="2727945" y="1825625"/>
            <a:ext cx="6736110" cy="4351338"/>
          </a:xfrm>
        </p:spPr>
      </p:pic>
    </p:spTree>
    <p:extLst>
      <p:ext uri="{BB962C8B-B14F-4D97-AF65-F5344CB8AC3E}">
        <p14:creationId xmlns:p14="http://schemas.microsoft.com/office/powerpoint/2010/main" val="2004128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4BB4-7837-D04D-9E5F-034DB3BFBF6A}"/>
              </a:ext>
            </a:extLst>
          </p:cNvPr>
          <p:cNvSpPr>
            <a:spLocks noGrp="1"/>
          </p:cNvSpPr>
          <p:nvPr>
            <p:ph type="title"/>
          </p:nvPr>
        </p:nvSpPr>
        <p:spPr/>
        <p:txBody>
          <a:bodyPr/>
          <a:lstStyle/>
          <a:p>
            <a:r>
              <a:rPr lang="en-US" dirty="0"/>
              <a:t>Can’t we just add furosemide</a:t>
            </a:r>
          </a:p>
        </p:txBody>
      </p:sp>
      <p:pic>
        <p:nvPicPr>
          <p:cNvPr id="5" name="Content Placeholder 8" descr="Chart&#10;&#10;Description automatically generated">
            <a:extLst>
              <a:ext uri="{FF2B5EF4-FFF2-40B4-BE49-F238E27FC236}">
                <a16:creationId xmlns:a16="http://schemas.microsoft.com/office/drawing/2014/main" id="{24E697C2-16DB-D048-B6D1-7619D316A67A}"/>
              </a:ext>
            </a:extLst>
          </p:cNvPr>
          <p:cNvPicPr>
            <a:picLocks noChangeAspect="1"/>
          </p:cNvPicPr>
          <p:nvPr/>
        </p:nvPicPr>
        <p:blipFill rotWithShape="1">
          <a:blip r:embed="rId3"/>
          <a:srcRect r="50000" b="22724"/>
          <a:stretch/>
        </p:blipFill>
        <p:spPr>
          <a:xfrm>
            <a:off x="1576891" y="1690688"/>
            <a:ext cx="3111059" cy="4771795"/>
          </a:xfrm>
          <a:prstGeom prst="rect">
            <a:avLst/>
          </a:prstGeom>
        </p:spPr>
      </p:pic>
      <p:pic>
        <p:nvPicPr>
          <p:cNvPr id="6" name="Picture 5">
            <a:extLst>
              <a:ext uri="{FF2B5EF4-FFF2-40B4-BE49-F238E27FC236}">
                <a16:creationId xmlns:a16="http://schemas.microsoft.com/office/drawing/2014/main" id="{1A8C5603-84EB-1544-98CA-29CDDCF52B6A}"/>
              </a:ext>
            </a:extLst>
          </p:cNvPr>
          <p:cNvPicPr>
            <a:picLocks noChangeAspect="1"/>
          </p:cNvPicPr>
          <p:nvPr/>
        </p:nvPicPr>
        <p:blipFill>
          <a:blip r:embed="rId4"/>
          <a:stretch>
            <a:fillRect/>
          </a:stretch>
        </p:blipFill>
        <p:spPr>
          <a:xfrm>
            <a:off x="7244862" y="1690688"/>
            <a:ext cx="2672861" cy="4509043"/>
          </a:xfrm>
          <a:prstGeom prst="rect">
            <a:avLst/>
          </a:prstGeom>
        </p:spPr>
      </p:pic>
      <p:pic>
        <p:nvPicPr>
          <p:cNvPr id="8" name="Picture 7" descr="Table&#10;&#10;Description automatically generated">
            <a:extLst>
              <a:ext uri="{FF2B5EF4-FFF2-40B4-BE49-F238E27FC236}">
                <a16:creationId xmlns:a16="http://schemas.microsoft.com/office/drawing/2014/main" id="{C5A31173-5A9B-3140-94B5-5BD41B99BBC2}"/>
              </a:ext>
            </a:extLst>
          </p:cNvPr>
          <p:cNvPicPr>
            <a:picLocks noChangeAspect="1"/>
          </p:cNvPicPr>
          <p:nvPr/>
        </p:nvPicPr>
        <p:blipFill>
          <a:blip r:embed="rId5"/>
          <a:stretch>
            <a:fillRect/>
          </a:stretch>
        </p:blipFill>
        <p:spPr>
          <a:xfrm>
            <a:off x="5530850" y="2838450"/>
            <a:ext cx="1130300" cy="1181100"/>
          </a:xfrm>
          <a:prstGeom prst="rect">
            <a:avLst/>
          </a:prstGeom>
        </p:spPr>
      </p:pic>
    </p:spTree>
    <p:extLst>
      <p:ext uri="{BB962C8B-B14F-4D97-AF65-F5344CB8AC3E}">
        <p14:creationId xmlns:p14="http://schemas.microsoft.com/office/powerpoint/2010/main" val="3018400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B3E-CF7B-EF4E-977D-E1EFF883BBBB}"/>
              </a:ext>
            </a:extLst>
          </p:cNvPr>
          <p:cNvSpPr>
            <a:spLocks noGrp="1"/>
          </p:cNvSpPr>
          <p:nvPr>
            <p:ph type="title"/>
          </p:nvPr>
        </p:nvSpPr>
        <p:spPr/>
        <p:txBody>
          <a:bodyPr/>
          <a:lstStyle/>
          <a:p>
            <a:r>
              <a:rPr lang="en-US" dirty="0"/>
              <a:t>Is this a problem?</a:t>
            </a:r>
          </a:p>
        </p:txBody>
      </p:sp>
      <p:pic>
        <p:nvPicPr>
          <p:cNvPr id="6" name="Content Placeholder 5" descr="Chart, histogram&#10;&#10;Description automatically generated">
            <a:extLst>
              <a:ext uri="{FF2B5EF4-FFF2-40B4-BE49-F238E27FC236}">
                <a16:creationId xmlns:a16="http://schemas.microsoft.com/office/drawing/2014/main" id="{DDDAA373-7810-C14A-AEC4-7DB95B92B347}"/>
              </a:ext>
            </a:extLst>
          </p:cNvPr>
          <p:cNvPicPr>
            <a:picLocks noGrp="1" noChangeAspect="1"/>
          </p:cNvPicPr>
          <p:nvPr>
            <p:ph idx="1"/>
          </p:nvPr>
        </p:nvPicPr>
        <p:blipFill>
          <a:blip r:embed="rId3"/>
          <a:stretch>
            <a:fillRect/>
          </a:stretch>
        </p:blipFill>
        <p:spPr>
          <a:xfrm>
            <a:off x="100976" y="2030229"/>
            <a:ext cx="6187907" cy="4153145"/>
          </a:xfrm>
        </p:spPr>
      </p:pic>
      <p:pic>
        <p:nvPicPr>
          <p:cNvPr id="8" name="Picture 7" descr="A picture containing text, music&#10;&#10;Description automatically generated">
            <a:extLst>
              <a:ext uri="{FF2B5EF4-FFF2-40B4-BE49-F238E27FC236}">
                <a16:creationId xmlns:a16="http://schemas.microsoft.com/office/drawing/2014/main" id="{B30C5A22-4981-8341-8FDD-7994827FB9BD}"/>
              </a:ext>
            </a:extLst>
          </p:cNvPr>
          <p:cNvPicPr>
            <a:picLocks noChangeAspect="1"/>
          </p:cNvPicPr>
          <p:nvPr/>
        </p:nvPicPr>
        <p:blipFill>
          <a:blip r:embed="rId4"/>
          <a:stretch>
            <a:fillRect/>
          </a:stretch>
        </p:blipFill>
        <p:spPr>
          <a:xfrm>
            <a:off x="6288883" y="1942856"/>
            <a:ext cx="5845024" cy="4550019"/>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D67A1770-CAD5-B74C-A5FC-8A048E11771F}"/>
              </a:ext>
            </a:extLst>
          </p:cNvPr>
          <p:cNvPicPr>
            <a:picLocks noChangeAspect="1"/>
          </p:cNvPicPr>
          <p:nvPr/>
        </p:nvPicPr>
        <p:blipFill>
          <a:blip r:embed="rId5"/>
          <a:stretch>
            <a:fillRect/>
          </a:stretch>
        </p:blipFill>
        <p:spPr>
          <a:xfrm>
            <a:off x="6424247" y="205686"/>
            <a:ext cx="5118040" cy="1621099"/>
          </a:xfrm>
          <a:prstGeom prst="rect">
            <a:avLst/>
          </a:prstGeom>
        </p:spPr>
      </p:pic>
    </p:spTree>
    <p:extLst>
      <p:ext uri="{BB962C8B-B14F-4D97-AF65-F5344CB8AC3E}">
        <p14:creationId xmlns:p14="http://schemas.microsoft.com/office/powerpoint/2010/main" val="327754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B075-BCE7-7B46-A12B-5FA59488B5BC}"/>
              </a:ext>
            </a:extLst>
          </p:cNvPr>
          <p:cNvSpPr>
            <a:spLocks noGrp="1"/>
          </p:cNvSpPr>
          <p:nvPr>
            <p:ph type="title"/>
          </p:nvPr>
        </p:nvSpPr>
        <p:spPr/>
        <p:txBody>
          <a:bodyPr/>
          <a:lstStyle/>
          <a:p>
            <a:r>
              <a:rPr lang="en-US" dirty="0"/>
              <a:t>Case Resolution</a:t>
            </a:r>
          </a:p>
        </p:txBody>
      </p:sp>
      <p:sp>
        <p:nvSpPr>
          <p:cNvPr id="3" name="Content Placeholder 2">
            <a:extLst>
              <a:ext uri="{FF2B5EF4-FFF2-40B4-BE49-F238E27FC236}">
                <a16:creationId xmlns:a16="http://schemas.microsoft.com/office/drawing/2014/main" id="{62C520BF-EE12-E243-8104-CFE769466495}"/>
              </a:ext>
            </a:extLst>
          </p:cNvPr>
          <p:cNvSpPr>
            <a:spLocks noGrp="1"/>
          </p:cNvSpPr>
          <p:nvPr>
            <p:ph idx="1"/>
          </p:nvPr>
        </p:nvSpPr>
        <p:spPr/>
        <p:txBody>
          <a:bodyPr/>
          <a:lstStyle/>
          <a:p>
            <a:r>
              <a:rPr lang="en-US" dirty="0" err="1"/>
              <a:t>Diuresed</a:t>
            </a:r>
            <a:r>
              <a:rPr lang="en-US" dirty="0"/>
              <a:t>, got </a:t>
            </a:r>
            <a:r>
              <a:rPr lang="en-US" dirty="0" err="1"/>
              <a:t>hypernatremic</a:t>
            </a:r>
            <a:r>
              <a:rPr lang="en-US" dirty="0"/>
              <a:t>, slowly improved over the following week with decreased Na inputs. </a:t>
            </a:r>
            <a:r>
              <a:rPr lang="en-US" strike="sngStrike" dirty="0"/>
              <a:t>Extubated this morning.  </a:t>
            </a:r>
            <a:r>
              <a:rPr lang="en-US" dirty="0"/>
              <a:t>Developed pseudomonas VAP and remains intubated. </a:t>
            </a:r>
            <a:endParaRPr lang="en-US" strike="sngStrike" dirty="0"/>
          </a:p>
        </p:txBody>
      </p:sp>
    </p:spTree>
    <p:extLst>
      <p:ext uri="{BB962C8B-B14F-4D97-AF65-F5344CB8AC3E}">
        <p14:creationId xmlns:p14="http://schemas.microsoft.com/office/powerpoint/2010/main" val="3527560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F7EF-7A08-F849-96F9-3207E326A24A}"/>
              </a:ext>
            </a:extLst>
          </p:cNvPr>
          <p:cNvSpPr>
            <a:spLocks noGrp="1"/>
          </p:cNvSpPr>
          <p:nvPr>
            <p:ph type="title"/>
          </p:nvPr>
        </p:nvSpPr>
        <p:spPr/>
        <p:txBody>
          <a:bodyPr/>
          <a:lstStyle/>
          <a:p>
            <a:r>
              <a:rPr lang="en-US" dirty="0"/>
              <a:t>Summary Points</a:t>
            </a:r>
          </a:p>
        </p:txBody>
      </p:sp>
      <p:sp>
        <p:nvSpPr>
          <p:cNvPr id="3" name="Content Placeholder 2">
            <a:extLst>
              <a:ext uri="{FF2B5EF4-FFF2-40B4-BE49-F238E27FC236}">
                <a16:creationId xmlns:a16="http://schemas.microsoft.com/office/drawing/2014/main" id="{5CE9C4F1-729E-ED46-B085-CCB1E88B98D5}"/>
              </a:ext>
            </a:extLst>
          </p:cNvPr>
          <p:cNvSpPr>
            <a:spLocks noGrp="1"/>
          </p:cNvSpPr>
          <p:nvPr>
            <p:ph idx="1"/>
          </p:nvPr>
        </p:nvSpPr>
        <p:spPr/>
        <p:txBody>
          <a:bodyPr/>
          <a:lstStyle/>
          <a:p>
            <a:r>
              <a:rPr lang="en-US" dirty="0"/>
              <a:t>Ease up on free water, clamp down on Na load</a:t>
            </a:r>
          </a:p>
          <a:p>
            <a:r>
              <a:rPr lang="en-US" dirty="0"/>
              <a:t>I/</a:t>
            </a:r>
            <a:r>
              <a:rPr lang="en-US" dirty="0" err="1"/>
              <a:t>Os</a:t>
            </a:r>
            <a:r>
              <a:rPr lang="en-US" dirty="0"/>
              <a:t> (any mL in is equivalent to any other mL in) mislead us – because the kidneys are very good at handling changes in free water intake, not good at handling boluses of sodium </a:t>
            </a:r>
          </a:p>
          <a:p>
            <a:r>
              <a:rPr lang="en-US" dirty="0"/>
              <a:t>Using D5w instead of NaCl should probably be our default on patients who have large medication intakes (e.g. on cis, fentanyl, ketamine, antibiotics)</a:t>
            </a:r>
          </a:p>
        </p:txBody>
      </p:sp>
    </p:spTree>
    <p:extLst>
      <p:ext uri="{BB962C8B-B14F-4D97-AF65-F5344CB8AC3E}">
        <p14:creationId xmlns:p14="http://schemas.microsoft.com/office/powerpoint/2010/main" val="3206583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43BB-810D-F945-840E-8F3782F63E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944D0E-7F77-194A-9947-6E7A80B3FBBD}"/>
              </a:ext>
            </a:extLst>
          </p:cNvPr>
          <p:cNvSpPr>
            <a:spLocks noGrp="1"/>
          </p:cNvSpPr>
          <p:nvPr>
            <p:ph idx="1"/>
          </p:nvPr>
        </p:nvSpPr>
        <p:spPr/>
        <p:txBody>
          <a:bodyPr/>
          <a:lstStyle/>
          <a:p>
            <a:endParaRPr lang="en-US"/>
          </a:p>
        </p:txBody>
      </p:sp>
      <p:pic>
        <p:nvPicPr>
          <p:cNvPr id="3074" name="Picture 2">
            <a:extLst>
              <a:ext uri="{FF2B5EF4-FFF2-40B4-BE49-F238E27FC236}">
                <a16:creationId xmlns:a16="http://schemas.microsoft.com/office/drawing/2014/main" id="{A5266685-17D4-3F4E-8879-B0A161ECC9E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50000"/>
                    </a14:imgEffect>
                  </a14:imgLayer>
                </a14:imgProps>
              </a:ext>
              <a:ext uri="{28A0092B-C50C-407E-A947-70E740481C1C}">
                <a14:useLocalDpi xmlns:a14="http://schemas.microsoft.com/office/drawing/2010/main" val="0"/>
              </a:ext>
            </a:extLst>
          </a:blip>
          <a:srcRect/>
          <a:stretch>
            <a:fillRect/>
          </a:stretch>
        </p:blipFill>
        <p:spPr bwMode="auto">
          <a:xfrm>
            <a:off x="6350" y="0"/>
            <a:ext cx="121808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F78DE360-E92B-3547-A03D-14A808DDD30B}"/>
              </a:ext>
            </a:extLst>
          </p:cNvPr>
          <p:cNvSpPr/>
          <p:nvPr/>
        </p:nvSpPr>
        <p:spPr>
          <a:xfrm>
            <a:off x="4091356" y="351694"/>
            <a:ext cx="4509169" cy="1008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Bad ARDS Circle of Life</a:t>
            </a:r>
          </a:p>
        </p:txBody>
      </p:sp>
      <p:sp>
        <p:nvSpPr>
          <p:cNvPr id="7" name="Rounded Rectangle 6">
            <a:extLst>
              <a:ext uri="{FF2B5EF4-FFF2-40B4-BE49-F238E27FC236}">
                <a16:creationId xmlns:a16="http://schemas.microsoft.com/office/drawing/2014/main" id="{E7567118-7045-6E43-B9A7-65E986F65CA1}"/>
              </a:ext>
            </a:extLst>
          </p:cNvPr>
          <p:cNvSpPr/>
          <p:nvPr/>
        </p:nvSpPr>
        <p:spPr>
          <a:xfrm>
            <a:off x="5181599" y="1551721"/>
            <a:ext cx="2485293" cy="1008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Many Drips </a:t>
            </a:r>
          </a:p>
          <a:p>
            <a:pPr algn="ctr"/>
            <a:r>
              <a:rPr lang="en-US" sz="2800" dirty="0">
                <a:solidFill>
                  <a:schemeClr val="tx1"/>
                </a:solidFill>
              </a:rPr>
              <a:t>(in NS)</a:t>
            </a:r>
          </a:p>
        </p:txBody>
      </p:sp>
      <p:sp>
        <p:nvSpPr>
          <p:cNvPr id="8" name="Rounded Rectangle 7">
            <a:extLst>
              <a:ext uri="{FF2B5EF4-FFF2-40B4-BE49-F238E27FC236}">
                <a16:creationId xmlns:a16="http://schemas.microsoft.com/office/drawing/2014/main" id="{967E8EF1-D18A-844C-9203-5BABE9F9AEA6}"/>
              </a:ext>
            </a:extLst>
          </p:cNvPr>
          <p:cNvSpPr/>
          <p:nvPr/>
        </p:nvSpPr>
        <p:spPr>
          <a:xfrm>
            <a:off x="5134707" y="5168779"/>
            <a:ext cx="2532185" cy="1008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Lasix &amp; no </a:t>
            </a:r>
          </a:p>
          <a:p>
            <a:pPr algn="ctr"/>
            <a:r>
              <a:rPr lang="en-US" sz="2800" dirty="0">
                <a:solidFill>
                  <a:schemeClr val="tx1"/>
                </a:solidFill>
              </a:rPr>
              <a:t>free H2O</a:t>
            </a:r>
          </a:p>
        </p:txBody>
      </p:sp>
      <p:sp>
        <p:nvSpPr>
          <p:cNvPr id="9" name="Rounded Rectangle 8">
            <a:extLst>
              <a:ext uri="{FF2B5EF4-FFF2-40B4-BE49-F238E27FC236}">
                <a16:creationId xmlns:a16="http://schemas.microsoft.com/office/drawing/2014/main" id="{C4AD818D-EC58-B842-AB1E-578ACBEED9BA}"/>
              </a:ext>
            </a:extLst>
          </p:cNvPr>
          <p:cNvSpPr/>
          <p:nvPr/>
        </p:nvSpPr>
        <p:spPr>
          <a:xfrm>
            <a:off x="8752924" y="3303712"/>
            <a:ext cx="2473571" cy="1008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Fluid Overload</a:t>
            </a:r>
          </a:p>
        </p:txBody>
      </p:sp>
      <p:sp>
        <p:nvSpPr>
          <p:cNvPr id="10" name="Rounded Rectangle 9">
            <a:extLst>
              <a:ext uri="{FF2B5EF4-FFF2-40B4-BE49-F238E27FC236}">
                <a16:creationId xmlns:a16="http://schemas.microsoft.com/office/drawing/2014/main" id="{D3F948B3-C20E-F74E-9377-729C8D93EF37}"/>
              </a:ext>
            </a:extLst>
          </p:cNvPr>
          <p:cNvSpPr/>
          <p:nvPr/>
        </p:nvSpPr>
        <p:spPr>
          <a:xfrm>
            <a:off x="1617785" y="3303712"/>
            <a:ext cx="2473571" cy="1008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Hypernatremia</a:t>
            </a:r>
          </a:p>
        </p:txBody>
      </p:sp>
      <p:sp>
        <p:nvSpPr>
          <p:cNvPr id="6" name="Bent Arrow 5">
            <a:extLst>
              <a:ext uri="{FF2B5EF4-FFF2-40B4-BE49-F238E27FC236}">
                <a16:creationId xmlns:a16="http://schemas.microsoft.com/office/drawing/2014/main" id="{6491DB12-EC64-5047-8B4B-1B93A59AFA07}"/>
              </a:ext>
            </a:extLst>
          </p:cNvPr>
          <p:cNvSpPr/>
          <p:nvPr/>
        </p:nvSpPr>
        <p:spPr>
          <a:xfrm>
            <a:off x="2854570" y="1825625"/>
            <a:ext cx="1096107" cy="11695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nt Arrow 11">
            <a:extLst>
              <a:ext uri="{FF2B5EF4-FFF2-40B4-BE49-F238E27FC236}">
                <a16:creationId xmlns:a16="http://schemas.microsoft.com/office/drawing/2014/main" id="{B31FB961-DADD-034D-8FF0-A42F88417702}"/>
              </a:ext>
            </a:extLst>
          </p:cNvPr>
          <p:cNvSpPr/>
          <p:nvPr/>
        </p:nvSpPr>
        <p:spPr>
          <a:xfrm rot="10800000">
            <a:off x="9441655" y="5031396"/>
            <a:ext cx="1096107" cy="11695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a:extLst>
              <a:ext uri="{FF2B5EF4-FFF2-40B4-BE49-F238E27FC236}">
                <a16:creationId xmlns:a16="http://schemas.microsoft.com/office/drawing/2014/main" id="{E9504C93-52FC-E342-84C2-E3D28F19A43B}"/>
              </a:ext>
            </a:extLst>
          </p:cNvPr>
          <p:cNvSpPr/>
          <p:nvPr/>
        </p:nvSpPr>
        <p:spPr>
          <a:xfrm rot="5400000">
            <a:off x="9478351" y="1603925"/>
            <a:ext cx="1096107" cy="11695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a:extLst>
              <a:ext uri="{FF2B5EF4-FFF2-40B4-BE49-F238E27FC236}">
                <a16:creationId xmlns:a16="http://schemas.microsoft.com/office/drawing/2014/main" id="{0B00ECEC-4607-5945-A2FD-AE9A42EB0F66}"/>
              </a:ext>
            </a:extLst>
          </p:cNvPr>
          <p:cNvSpPr/>
          <p:nvPr/>
        </p:nvSpPr>
        <p:spPr>
          <a:xfrm rot="16200000">
            <a:off x="2811891" y="4907755"/>
            <a:ext cx="1096107" cy="11695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14">
            <a:extLst>
              <a:ext uri="{FF2B5EF4-FFF2-40B4-BE49-F238E27FC236}">
                <a16:creationId xmlns:a16="http://schemas.microsoft.com/office/drawing/2014/main" id="{D5590F0C-8422-984F-9AE2-0812C2543280}"/>
              </a:ext>
            </a:extLst>
          </p:cNvPr>
          <p:cNvSpPr/>
          <p:nvPr/>
        </p:nvSpPr>
        <p:spPr>
          <a:xfrm>
            <a:off x="9598272" y="696610"/>
            <a:ext cx="1628223" cy="1008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Use D5W instead</a:t>
            </a:r>
          </a:p>
        </p:txBody>
      </p:sp>
      <p:sp>
        <p:nvSpPr>
          <p:cNvPr id="16" name="Rounded Rectangle 15">
            <a:extLst>
              <a:ext uri="{FF2B5EF4-FFF2-40B4-BE49-F238E27FC236}">
                <a16:creationId xmlns:a16="http://schemas.microsoft.com/office/drawing/2014/main" id="{F78F77A5-A600-8E4F-90F7-A67AC11F9853}"/>
              </a:ext>
            </a:extLst>
          </p:cNvPr>
          <p:cNvSpPr/>
          <p:nvPr/>
        </p:nvSpPr>
        <p:spPr>
          <a:xfrm>
            <a:off x="9894919" y="1993961"/>
            <a:ext cx="2115372" cy="1008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Driven By Na Overload</a:t>
            </a:r>
          </a:p>
        </p:txBody>
      </p:sp>
      <p:sp>
        <p:nvSpPr>
          <p:cNvPr id="17" name="Rounded Rectangle 16">
            <a:extLst>
              <a:ext uri="{FF2B5EF4-FFF2-40B4-BE49-F238E27FC236}">
                <a16:creationId xmlns:a16="http://schemas.microsoft.com/office/drawing/2014/main" id="{2A36A9C8-AE23-8546-80AA-552C1543E97B}"/>
              </a:ext>
            </a:extLst>
          </p:cNvPr>
          <p:cNvSpPr/>
          <p:nvPr/>
        </p:nvSpPr>
        <p:spPr>
          <a:xfrm>
            <a:off x="158659" y="5741073"/>
            <a:ext cx="3458308" cy="1008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Liberal free water can allow natriuresis</a:t>
            </a:r>
          </a:p>
        </p:txBody>
      </p:sp>
    </p:spTree>
    <p:extLst>
      <p:ext uri="{BB962C8B-B14F-4D97-AF65-F5344CB8AC3E}">
        <p14:creationId xmlns:p14="http://schemas.microsoft.com/office/powerpoint/2010/main" val="960273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95D5B-2B86-4A4D-852D-E1563877DC61}"/>
              </a:ext>
            </a:extLst>
          </p:cNvPr>
          <p:cNvSpPr>
            <a:spLocks noGrp="1"/>
          </p:cNvSpPr>
          <p:nvPr>
            <p:ph type="title"/>
          </p:nvPr>
        </p:nvSpPr>
        <p:spPr/>
        <p:txBody>
          <a:bodyPr/>
          <a:lstStyle/>
          <a:p>
            <a:r>
              <a:rPr lang="en-US" dirty="0"/>
              <a:t>Take this all with… a grain of salt: </a:t>
            </a:r>
          </a:p>
        </p:txBody>
      </p:sp>
      <p:sp>
        <p:nvSpPr>
          <p:cNvPr id="3" name="Content Placeholder 2">
            <a:extLst>
              <a:ext uri="{FF2B5EF4-FFF2-40B4-BE49-F238E27FC236}">
                <a16:creationId xmlns:a16="http://schemas.microsoft.com/office/drawing/2014/main" id="{4AC9C978-0C5C-C84D-A450-01CB7660EB99}"/>
              </a:ext>
            </a:extLst>
          </p:cNvPr>
          <p:cNvSpPr>
            <a:spLocks noGrp="1"/>
          </p:cNvSpPr>
          <p:nvPr>
            <p:ph idx="1"/>
          </p:nvPr>
        </p:nvSpPr>
        <p:spPr/>
        <p:txBody>
          <a:bodyPr>
            <a:normAutofit fontScale="47500" lnSpcReduction="20000"/>
          </a:bodyPr>
          <a:lstStyle/>
          <a:p>
            <a:r>
              <a:rPr lang="en-US" dirty="0"/>
              <a:t>Van </a:t>
            </a:r>
            <a:r>
              <a:rPr lang="en-US" dirty="0" err="1"/>
              <a:t>Regenmortel</a:t>
            </a:r>
            <a:r>
              <a:rPr lang="en-US" dirty="0"/>
              <a:t>, N., Moers, L., Langer, T., </a:t>
            </a:r>
            <a:r>
              <a:rPr lang="en-US" dirty="0" err="1"/>
              <a:t>Roelant</a:t>
            </a:r>
            <a:r>
              <a:rPr lang="en-US" dirty="0"/>
              <a:t>, E., De </a:t>
            </a:r>
            <a:r>
              <a:rPr lang="en-US" dirty="0" err="1"/>
              <a:t>Weerdt</a:t>
            </a:r>
            <a:r>
              <a:rPr lang="en-US" dirty="0"/>
              <a:t>, T., </a:t>
            </a:r>
            <a:r>
              <a:rPr lang="en-US" dirty="0" err="1"/>
              <a:t>Caironi</a:t>
            </a:r>
            <a:r>
              <a:rPr lang="en-US" dirty="0"/>
              <a:t>, P., </a:t>
            </a:r>
            <a:r>
              <a:rPr lang="en-US" dirty="0" err="1"/>
              <a:t>Malbrain</a:t>
            </a:r>
            <a:r>
              <a:rPr lang="en-US" dirty="0"/>
              <a:t>, M.L., </a:t>
            </a:r>
            <a:r>
              <a:rPr lang="en-US" dirty="0" err="1"/>
              <a:t>Elbers</a:t>
            </a:r>
            <a:r>
              <a:rPr lang="en-US" dirty="0"/>
              <a:t>, P., Van den </a:t>
            </a:r>
            <a:r>
              <a:rPr lang="en-US" dirty="0" err="1"/>
              <a:t>Wyngaert</a:t>
            </a:r>
            <a:r>
              <a:rPr lang="en-US" dirty="0"/>
              <a:t>, T. and </a:t>
            </a:r>
            <a:r>
              <a:rPr lang="en-US" dirty="0" err="1"/>
              <a:t>Jorens</a:t>
            </a:r>
            <a:r>
              <a:rPr lang="en-US" dirty="0"/>
              <a:t>, P.G., 2021. Fluid-induced harm in the hospital: look beyond volume and start considering sodium. From physiology towards recommendations for daily practice in hospitalized adults. </a:t>
            </a:r>
            <a:r>
              <a:rPr lang="en-US" i="1" dirty="0"/>
              <a:t>Annals of Intensive Care</a:t>
            </a:r>
            <a:r>
              <a:rPr lang="en-US" dirty="0"/>
              <a:t>, </a:t>
            </a:r>
            <a:r>
              <a:rPr lang="en-US" i="1" dirty="0"/>
              <a:t>11</a:t>
            </a:r>
            <a:r>
              <a:rPr lang="en-US" dirty="0"/>
              <a:t>(1), pp.1-12.</a:t>
            </a:r>
          </a:p>
          <a:p>
            <a:r>
              <a:rPr lang="en-US" dirty="0" err="1"/>
              <a:t>Bankir</a:t>
            </a:r>
            <a:r>
              <a:rPr lang="en-US" dirty="0"/>
              <a:t> L, </a:t>
            </a:r>
            <a:r>
              <a:rPr lang="en-US" dirty="0" err="1"/>
              <a:t>Perucca</a:t>
            </a:r>
            <a:r>
              <a:rPr lang="en-US" dirty="0"/>
              <a:t> J, </a:t>
            </a:r>
            <a:r>
              <a:rPr lang="en-US" dirty="0" err="1"/>
              <a:t>Norsk</a:t>
            </a:r>
            <a:r>
              <a:rPr lang="en-US" dirty="0"/>
              <a:t> P, </a:t>
            </a:r>
            <a:r>
              <a:rPr lang="en-US" dirty="0" err="1"/>
              <a:t>Bouby</a:t>
            </a:r>
            <a:r>
              <a:rPr lang="en-US" dirty="0"/>
              <a:t> N, </a:t>
            </a:r>
            <a:r>
              <a:rPr lang="en-US" dirty="0" err="1"/>
              <a:t>Damgaard</a:t>
            </a:r>
            <a:r>
              <a:rPr lang="en-US" dirty="0"/>
              <a:t> M. Relationship between sodium intake and water intake: the false and the true. Ann </a:t>
            </a:r>
            <a:r>
              <a:rPr lang="en-US" dirty="0" err="1"/>
              <a:t>Nutr</a:t>
            </a:r>
            <a:r>
              <a:rPr lang="en-US" dirty="0"/>
              <a:t> </a:t>
            </a:r>
            <a:r>
              <a:rPr lang="en-US" dirty="0" err="1"/>
              <a:t>Metab</a:t>
            </a:r>
            <a:r>
              <a:rPr lang="en-US" dirty="0"/>
              <a:t>. 2017;70(Suppl 1):51–61.</a:t>
            </a:r>
          </a:p>
          <a:p>
            <a:r>
              <a:rPr lang="en-US" dirty="0"/>
              <a:t>Van </a:t>
            </a:r>
            <a:r>
              <a:rPr lang="en-US" dirty="0" err="1"/>
              <a:t>Regenmortel</a:t>
            </a:r>
            <a:r>
              <a:rPr lang="en-US" dirty="0"/>
              <a:t> N, </a:t>
            </a:r>
            <a:r>
              <a:rPr lang="en-US" dirty="0" err="1"/>
              <a:t>Verbrugghe</a:t>
            </a:r>
            <a:r>
              <a:rPr lang="en-US" dirty="0"/>
              <a:t> W, </a:t>
            </a:r>
            <a:r>
              <a:rPr lang="en-US" dirty="0" err="1"/>
              <a:t>Roelant</a:t>
            </a:r>
            <a:r>
              <a:rPr lang="en-US" dirty="0"/>
              <a:t> E, Van den </a:t>
            </a:r>
            <a:r>
              <a:rPr lang="en-US" dirty="0" err="1"/>
              <a:t>Wyngaert</a:t>
            </a:r>
            <a:r>
              <a:rPr lang="en-US" dirty="0"/>
              <a:t> T, </a:t>
            </a:r>
            <a:r>
              <a:rPr lang="en-US" dirty="0" err="1"/>
              <a:t>Jorens</a:t>
            </a:r>
            <a:r>
              <a:rPr lang="en-US" dirty="0"/>
              <a:t> PG. Maintenance fluid therapy and fluid creep impose more significant fluid, sodium, and chloride burdens than resuscitation fluids in critically ill patients: a retrospective study in a tertiary mixed ICU population. Intensive Care Med. 2018;44(4):409–17</a:t>
            </a:r>
          </a:p>
          <a:p>
            <a:r>
              <a:rPr lang="en-US" dirty="0"/>
              <a:t>George Institute for Global H, Bihari S, Peake SL, </a:t>
            </a:r>
            <a:r>
              <a:rPr lang="en-US" dirty="0" err="1"/>
              <a:t>Seppelt</a:t>
            </a:r>
            <a:r>
              <a:rPr lang="en-US" dirty="0"/>
              <a:t> I, Williams P, </a:t>
            </a:r>
            <a:r>
              <a:rPr lang="en-US" dirty="0" err="1"/>
              <a:t>Bersten</a:t>
            </a:r>
            <a:r>
              <a:rPr lang="en-US" dirty="0"/>
              <a:t> A, et al. Sodium administration in critically ill patients in Australia and New Zealand: a </a:t>
            </a:r>
            <a:r>
              <a:rPr lang="en-US" dirty="0" err="1"/>
              <a:t>multicentre</a:t>
            </a:r>
            <a:r>
              <a:rPr lang="en-US" dirty="0"/>
              <a:t> point prevalence study. Crit Care </a:t>
            </a:r>
            <a:r>
              <a:rPr lang="en-US" dirty="0" err="1"/>
              <a:t>Resusc</a:t>
            </a:r>
            <a:r>
              <a:rPr lang="en-US" dirty="0"/>
              <a:t>. 2013;15(4):294–300.</a:t>
            </a:r>
          </a:p>
          <a:p>
            <a:r>
              <a:rPr lang="en-US" dirty="0"/>
              <a:t>Van </a:t>
            </a:r>
            <a:r>
              <a:rPr lang="en-US" dirty="0" err="1"/>
              <a:t>Regenmortel</a:t>
            </a:r>
            <a:r>
              <a:rPr lang="en-US" dirty="0"/>
              <a:t>, N., </a:t>
            </a:r>
            <a:r>
              <a:rPr lang="en-US" dirty="0" err="1"/>
              <a:t>Hendrickx</a:t>
            </a:r>
            <a:r>
              <a:rPr lang="en-US" dirty="0"/>
              <a:t>, S., </a:t>
            </a:r>
            <a:r>
              <a:rPr lang="en-US" dirty="0" err="1"/>
              <a:t>Roelant</a:t>
            </a:r>
            <a:r>
              <a:rPr lang="en-US" dirty="0"/>
              <a:t>, E., </a:t>
            </a:r>
            <a:r>
              <a:rPr lang="en-US" dirty="0" err="1"/>
              <a:t>Baar</a:t>
            </a:r>
            <a:r>
              <a:rPr lang="en-US" dirty="0"/>
              <a:t>, I., Dams, K., Van </a:t>
            </a:r>
            <a:r>
              <a:rPr lang="en-US" dirty="0" err="1"/>
              <a:t>Vlimmeren</a:t>
            </a:r>
            <a:r>
              <a:rPr lang="en-US" dirty="0"/>
              <a:t>, K., </a:t>
            </a:r>
            <a:r>
              <a:rPr lang="en-US" dirty="0" err="1"/>
              <a:t>Embrecht</a:t>
            </a:r>
            <a:r>
              <a:rPr lang="en-US" dirty="0"/>
              <a:t>, B., </a:t>
            </a:r>
            <a:r>
              <a:rPr lang="en-US" dirty="0" err="1"/>
              <a:t>Wittock</a:t>
            </a:r>
            <a:r>
              <a:rPr lang="en-US" dirty="0"/>
              <a:t>, A., Hendriks, J.M., </a:t>
            </a:r>
            <a:r>
              <a:rPr lang="en-US" dirty="0" err="1"/>
              <a:t>Lauwers</a:t>
            </a:r>
            <a:r>
              <a:rPr lang="en-US" dirty="0"/>
              <a:t>, P. and Van </a:t>
            </a:r>
            <a:r>
              <a:rPr lang="en-US" dirty="0" err="1"/>
              <a:t>Schil</a:t>
            </a:r>
            <a:r>
              <a:rPr lang="en-US" dirty="0"/>
              <a:t>, P.E., 2019. 154 compared to 54 mmol per liter of sodium in intravenous maintenance fluid therapy for adult patients undergoing major thoracic surgery (TOPMAST): a single-center randomized controlled double-blind trial. </a:t>
            </a:r>
            <a:r>
              <a:rPr lang="en-US" i="1" dirty="0"/>
              <a:t>Intensive care medicine</a:t>
            </a:r>
            <a:r>
              <a:rPr lang="en-US" dirty="0"/>
              <a:t>, </a:t>
            </a:r>
            <a:r>
              <a:rPr lang="en-US" i="1" dirty="0"/>
              <a:t>45</a:t>
            </a:r>
            <a:r>
              <a:rPr lang="en-US" dirty="0"/>
              <a:t>(10), pp.1422-1432.</a:t>
            </a:r>
          </a:p>
          <a:p>
            <a:r>
              <a:rPr lang="en-US" dirty="0"/>
              <a:t>Bihari S, Peake SL, Prakash S, Saxena M, Campbell V, </a:t>
            </a:r>
            <a:r>
              <a:rPr lang="en-US" dirty="0" err="1"/>
              <a:t>Bersten</a:t>
            </a:r>
            <a:r>
              <a:rPr lang="en-US" dirty="0"/>
              <a:t> A. Sodium balance, not fluid balance, is associated with respiratory dysfunction in mechanically ventilated patients: a prospective, </a:t>
            </a:r>
            <a:r>
              <a:rPr lang="en-US" dirty="0" err="1"/>
              <a:t>multicentre</a:t>
            </a:r>
            <a:r>
              <a:rPr lang="en-US" dirty="0"/>
              <a:t> study. Crit Care </a:t>
            </a:r>
            <a:r>
              <a:rPr lang="en-US" dirty="0" err="1"/>
              <a:t>Resusc</a:t>
            </a:r>
            <a:r>
              <a:rPr lang="en-US" dirty="0"/>
              <a:t>. 2015;17(1):23–8.</a:t>
            </a:r>
          </a:p>
          <a:p>
            <a:r>
              <a:rPr lang="en-US" dirty="0" err="1"/>
              <a:t>Lansink-Hartgring</a:t>
            </a:r>
            <a:r>
              <a:rPr lang="en-US" dirty="0"/>
              <a:t>, A.O., Hessels, L., Weigel, J., de Smet, A.M.G., </a:t>
            </a:r>
            <a:r>
              <a:rPr lang="en-US" dirty="0" err="1"/>
              <a:t>Gommers</a:t>
            </a:r>
            <a:r>
              <a:rPr lang="en-US" dirty="0"/>
              <a:t>, D., Panday, P.V.N., Hoorn, E.J. and </a:t>
            </a:r>
            <a:r>
              <a:rPr lang="en-US" dirty="0" err="1"/>
              <a:t>Nijsten</a:t>
            </a:r>
            <a:r>
              <a:rPr lang="en-US" dirty="0"/>
              <a:t>, M.W., 2016. Long-term changes in </a:t>
            </a:r>
            <a:r>
              <a:rPr lang="en-US" dirty="0" err="1"/>
              <a:t>dysnatremia</a:t>
            </a:r>
            <a:r>
              <a:rPr lang="en-US" dirty="0"/>
              <a:t> incidence in the ICU: a shift from hyponatremia to hypernatremia. </a:t>
            </a:r>
            <a:r>
              <a:rPr lang="en-US" i="1" dirty="0"/>
              <a:t>Annals of intensive care</a:t>
            </a:r>
            <a:r>
              <a:rPr lang="en-US" dirty="0"/>
              <a:t>, </a:t>
            </a:r>
            <a:r>
              <a:rPr lang="en-US" i="1" dirty="0"/>
              <a:t>6</a:t>
            </a:r>
            <a:r>
              <a:rPr lang="en-US" dirty="0"/>
              <a:t>(1), pp.1-8.</a:t>
            </a:r>
          </a:p>
          <a:p>
            <a:r>
              <a:rPr lang="en-US" dirty="0"/>
              <a:t>Bihari, S., Prakash, S., Potts, S., Matheson, E. and </a:t>
            </a:r>
            <a:r>
              <a:rPr lang="en-US" dirty="0" err="1"/>
              <a:t>Bersten</a:t>
            </a:r>
            <a:r>
              <a:rPr lang="en-US" dirty="0"/>
              <a:t>, A.D., 2018. Addressing the inadvertent sodium and chloride burden in critically ill patients: a prospective before-and-after study in a tertiary mixed intensive care unit population. </a:t>
            </a:r>
            <a:r>
              <a:rPr lang="en-US" i="1" dirty="0"/>
              <a:t>Critical Care and Resuscitation</a:t>
            </a:r>
            <a:r>
              <a:rPr lang="en-US" dirty="0"/>
              <a:t>, </a:t>
            </a:r>
            <a:r>
              <a:rPr lang="en-US" i="1" dirty="0"/>
              <a:t>20</a:t>
            </a:r>
            <a:r>
              <a:rPr lang="en-US" dirty="0"/>
              <a:t>(4), p.285.</a:t>
            </a:r>
          </a:p>
        </p:txBody>
      </p:sp>
    </p:spTree>
    <p:extLst>
      <p:ext uri="{BB962C8B-B14F-4D97-AF65-F5344CB8AC3E}">
        <p14:creationId xmlns:p14="http://schemas.microsoft.com/office/powerpoint/2010/main" val="382068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A7755F78-5FD6-8C44-BB73-C6AA5DFC6DEF}"/>
              </a:ext>
            </a:extLst>
          </p:cNvPr>
          <p:cNvPicPr>
            <a:picLocks noChangeAspect="1"/>
          </p:cNvPicPr>
          <p:nvPr/>
        </p:nvPicPr>
        <p:blipFill>
          <a:blip r:embed="rId3"/>
          <a:stretch>
            <a:fillRect/>
          </a:stretch>
        </p:blipFill>
        <p:spPr>
          <a:xfrm>
            <a:off x="0" y="2356338"/>
            <a:ext cx="6687584" cy="2533088"/>
          </a:xfrm>
          <a:prstGeom prst="rect">
            <a:avLst/>
          </a:prstGeom>
        </p:spPr>
      </p:pic>
      <p:pic>
        <p:nvPicPr>
          <p:cNvPr id="5" name="Picture 4" descr="Diagram&#10;&#10;Description automatically generated">
            <a:extLst>
              <a:ext uri="{FF2B5EF4-FFF2-40B4-BE49-F238E27FC236}">
                <a16:creationId xmlns:a16="http://schemas.microsoft.com/office/drawing/2014/main" id="{EDA401DE-76BE-F64B-B10C-6CADFB5DE476}"/>
              </a:ext>
            </a:extLst>
          </p:cNvPr>
          <p:cNvPicPr>
            <a:picLocks noChangeAspect="1"/>
          </p:cNvPicPr>
          <p:nvPr/>
        </p:nvPicPr>
        <p:blipFill>
          <a:blip r:embed="rId4"/>
          <a:stretch>
            <a:fillRect/>
          </a:stretch>
        </p:blipFill>
        <p:spPr>
          <a:xfrm>
            <a:off x="6687584" y="0"/>
            <a:ext cx="5252621" cy="6858000"/>
          </a:xfrm>
          <a:prstGeom prst="rect">
            <a:avLst/>
          </a:prstGeom>
        </p:spPr>
      </p:pic>
      <p:cxnSp>
        <p:nvCxnSpPr>
          <p:cNvPr id="7" name="Straight Arrow Connector 6">
            <a:extLst>
              <a:ext uri="{FF2B5EF4-FFF2-40B4-BE49-F238E27FC236}">
                <a16:creationId xmlns:a16="http://schemas.microsoft.com/office/drawing/2014/main" id="{16D690BB-67C0-6A43-8C0B-F8D4766EF05A}"/>
              </a:ext>
            </a:extLst>
          </p:cNvPr>
          <p:cNvCxnSpPr/>
          <p:nvPr/>
        </p:nvCxnSpPr>
        <p:spPr>
          <a:xfrm>
            <a:off x="7690338" y="3071446"/>
            <a:ext cx="375139"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8B822C0-39C6-BB43-B64C-D11B7FC43C85}"/>
              </a:ext>
            </a:extLst>
          </p:cNvPr>
          <p:cNvCxnSpPr/>
          <p:nvPr/>
        </p:nvCxnSpPr>
        <p:spPr>
          <a:xfrm>
            <a:off x="7983415" y="3704943"/>
            <a:ext cx="375139"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908352D-F153-4C43-973F-BDBBE78D5FCF}"/>
              </a:ext>
            </a:extLst>
          </p:cNvPr>
          <p:cNvCxnSpPr/>
          <p:nvPr/>
        </p:nvCxnSpPr>
        <p:spPr>
          <a:xfrm>
            <a:off x="9114601" y="5251939"/>
            <a:ext cx="375139"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61BAC93-8D93-5045-97AF-D2B803CCCBC3}"/>
              </a:ext>
            </a:extLst>
          </p:cNvPr>
          <p:cNvSpPr>
            <a:spLocks noGrp="1"/>
          </p:cNvSpPr>
          <p:nvPr>
            <p:ph type="title"/>
          </p:nvPr>
        </p:nvSpPr>
        <p:spPr>
          <a:xfrm>
            <a:off x="838200" y="365125"/>
            <a:ext cx="5252621" cy="1733306"/>
          </a:xfrm>
        </p:spPr>
        <p:txBody>
          <a:bodyPr/>
          <a:lstStyle/>
          <a:p>
            <a:r>
              <a:rPr lang="en-US" dirty="0"/>
              <a:t>The future is now?</a:t>
            </a:r>
          </a:p>
        </p:txBody>
      </p:sp>
    </p:spTree>
    <p:extLst>
      <p:ext uri="{BB962C8B-B14F-4D97-AF65-F5344CB8AC3E}">
        <p14:creationId xmlns:p14="http://schemas.microsoft.com/office/powerpoint/2010/main" val="4012949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3569-7E5B-624D-8630-01E084A78A28}"/>
              </a:ext>
            </a:extLst>
          </p:cNvPr>
          <p:cNvSpPr>
            <a:spLocks noGrp="1"/>
          </p:cNvSpPr>
          <p:nvPr>
            <p:ph type="title"/>
          </p:nvPr>
        </p:nvSpPr>
        <p:spPr/>
        <p:txBody>
          <a:bodyPr/>
          <a:lstStyle/>
          <a:p>
            <a:r>
              <a:rPr lang="en-US" dirty="0"/>
              <a:t>A case, familiar to all:</a:t>
            </a:r>
          </a:p>
        </p:txBody>
      </p:sp>
      <p:sp>
        <p:nvSpPr>
          <p:cNvPr id="3" name="Content Placeholder 2">
            <a:extLst>
              <a:ext uri="{FF2B5EF4-FFF2-40B4-BE49-F238E27FC236}">
                <a16:creationId xmlns:a16="http://schemas.microsoft.com/office/drawing/2014/main" id="{E909EDEC-26BC-9843-9B9C-A21F573C9DCA}"/>
              </a:ext>
            </a:extLst>
          </p:cNvPr>
          <p:cNvSpPr>
            <a:spLocks noGrp="1"/>
          </p:cNvSpPr>
          <p:nvPr>
            <p:ph idx="1"/>
          </p:nvPr>
        </p:nvSpPr>
        <p:spPr/>
        <p:txBody>
          <a:bodyPr/>
          <a:lstStyle/>
          <a:p>
            <a:r>
              <a:rPr lang="en-US" dirty="0"/>
              <a:t>68M with DM who is admitted to the ICU after a diagnosis of COVID. </a:t>
            </a:r>
          </a:p>
          <a:p>
            <a:r>
              <a:rPr lang="en-US" dirty="0"/>
              <a:t>His DM is mild (A1c 6.5%), with no nephropathy</a:t>
            </a:r>
          </a:p>
          <a:p>
            <a:r>
              <a:rPr lang="en-US" dirty="0"/>
              <a:t>He is admitted to the ICU after intubation for respiratory failure. </a:t>
            </a:r>
          </a:p>
          <a:p>
            <a:r>
              <a:rPr lang="en-US" dirty="0"/>
              <a:t>His initial ventilator oxygenation settings: 50% fiO2 and 12 cmh2o of PEEP but he subsequently worsens to 70% / 14. </a:t>
            </a:r>
          </a:p>
          <a:p>
            <a:r>
              <a:rPr lang="en-US" dirty="0"/>
              <a:t>Neuromuscular blockade and </a:t>
            </a:r>
            <a:r>
              <a:rPr lang="en-US" dirty="0" err="1"/>
              <a:t>proning</a:t>
            </a:r>
            <a:r>
              <a:rPr lang="en-US" dirty="0"/>
              <a:t> are initiated.</a:t>
            </a:r>
          </a:p>
          <a:p>
            <a:r>
              <a:rPr lang="en-US" dirty="0"/>
              <a:t>He is receives a 5d course of CTX/</a:t>
            </a:r>
            <a:r>
              <a:rPr lang="en-US" dirty="0" err="1"/>
              <a:t>azithro</a:t>
            </a:r>
            <a:r>
              <a:rPr lang="en-US" dirty="0"/>
              <a:t>. He is euvolemic on admission </a:t>
            </a:r>
          </a:p>
        </p:txBody>
      </p:sp>
    </p:spTree>
    <p:extLst>
      <p:ext uri="{BB962C8B-B14F-4D97-AF65-F5344CB8AC3E}">
        <p14:creationId xmlns:p14="http://schemas.microsoft.com/office/powerpoint/2010/main" val="3987824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5A79-45DA-DE4A-9E5F-F48E162FB4A8}"/>
              </a:ext>
            </a:extLst>
          </p:cNvPr>
          <p:cNvSpPr>
            <a:spLocks noGrp="1"/>
          </p:cNvSpPr>
          <p:nvPr>
            <p:ph type="title"/>
          </p:nvPr>
        </p:nvSpPr>
        <p:spPr/>
        <p:txBody>
          <a:bodyPr/>
          <a:lstStyle/>
          <a:p>
            <a:r>
              <a:rPr lang="en-US" dirty="0"/>
              <a:t>A Case, continued</a:t>
            </a:r>
          </a:p>
        </p:txBody>
      </p:sp>
      <p:sp>
        <p:nvSpPr>
          <p:cNvPr id="3" name="Content Placeholder 2">
            <a:extLst>
              <a:ext uri="{FF2B5EF4-FFF2-40B4-BE49-F238E27FC236}">
                <a16:creationId xmlns:a16="http://schemas.microsoft.com/office/drawing/2014/main" id="{EC440B87-46A2-6A42-B4E9-3F806729700D}"/>
              </a:ext>
            </a:extLst>
          </p:cNvPr>
          <p:cNvSpPr>
            <a:spLocks noGrp="1"/>
          </p:cNvSpPr>
          <p:nvPr>
            <p:ph idx="1"/>
          </p:nvPr>
        </p:nvSpPr>
        <p:spPr/>
        <p:txBody>
          <a:bodyPr/>
          <a:lstStyle/>
          <a:p>
            <a:r>
              <a:rPr lang="en-US" dirty="0"/>
              <a:t>He is difficult to sedate, and thus requires high dose propofol. He develops </a:t>
            </a:r>
            <a:r>
              <a:rPr lang="en-US" dirty="0" err="1"/>
              <a:t>hyperTG</a:t>
            </a:r>
            <a:r>
              <a:rPr lang="en-US" dirty="0"/>
              <a:t>. Switched to lorazepam 2mg q4, Fent 150 mcg/</a:t>
            </a:r>
            <a:r>
              <a:rPr lang="en-US" dirty="0" err="1"/>
              <a:t>hr</a:t>
            </a:r>
            <a:r>
              <a:rPr lang="en-US" dirty="0"/>
              <a:t> and ketamine at 0.4 mg/kg/</a:t>
            </a:r>
            <a:r>
              <a:rPr lang="en-US" dirty="0" err="1"/>
              <a:t>hr</a:t>
            </a:r>
            <a:r>
              <a:rPr lang="en-US" dirty="0"/>
              <a:t> to allow neuromuscular blockade. He is started on a </a:t>
            </a:r>
            <a:r>
              <a:rPr lang="en-US" dirty="0" err="1"/>
              <a:t>cisatricurium</a:t>
            </a:r>
            <a:r>
              <a:rPr lang="en-US" dirty="0"/>
              <a:t> drip 3-4 mcg/kg/min, which he is continued on for 18h per day. </a:t>
            </a:r>
          </a:p>
          <a:p>
            <a:r>
              <a:rPr lang="en-US" dirty="0"/>
              <a:t>Over the next 3 days, he develops a positive fluid balance. He also worsens to requiring 100% fio2 and 20 PEEP when supine.</a:t>
            </a:r>
          </a:p>
          <a:p>
            <a:r>
              <a:rPr lang="en-US" dirty="0"/>
              <a:t>I/O: Day 1 </a:t>
            </a:r>
            <a:r>
              <a:rPr lang="en-US" dirty="0" err="1"/>
              <a:t>proning</a:t>
            </a:r>
            <a:r>
              <a:rPr lang="en-US" dirty="0"/>
              <a:t>: 1L positive (mostly NS), Day 2 </a:t>
            </a:r>
            <a:r>
              <a:rPr lang="en-US" dirty="0" err="1"/>
              <a:t>proning</a:t>
            </a:r>
            <a:r>
              <a:rPr lang="en-US" dirty="0"/>
              <a:t> 1L positive (mostly NS), Day 3: 3L positive (enteral free water added)</a:t>
            </a:r>
          </a:p>
        </p:txBody>
      </p:sp>
    </p:spTree>
    <p:extLst>
      <p:ext uri="{BB962C8B-B14F-4D97-AF65-F5344CB8AC3E}">
        <p14:creationId xmlns:p14="http://schemas.microsoft.com/office/powerpoint/2010/main" val="122893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43BB-810D-F945-840E-8F3782F63E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944D0E-7F77-194A-9947-6E7A80B3FBBD}"/>
              </a:ext>
            </a:extLst>
          </p:cNvPr>
          <p:cNvSpPr>
            <a:spLocks noGrp="1"/>
          </p:cNvSpPr>
          <p:nvPr>
            <p:ph idx="1"/>
          </p:nvPr>
        </p:nvSpPr>
        <p:spPr/>
        <p:txBody>
          <a:bodyPr/>
          <a:lstStyle/>
          <a:p>
            <a:endParaRPr lang="en-US"/>
          </a:p>
        </p:txBody>
      </p:sp>
      <p:pic>
        <p:nvPicPr>
          <p:cNvPr id="3074" name="Picture 2">
            <a:extLst>
              <a:ext uri="{FF2B5EF4-FFF2-40B4-BE49-F238E27FC236}">
                <a16:creationId xmlns:a16="http://schemas.microsoft.com/office/drawing/2014/main" id="{A5266685-17D4-3F4E-8879-B0A161ECC9E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50000"/>
                    </a14:imgEffect>
                  </a14:imgLayer>
                </a14:imgProps>
              </a:ext>
              <a:ext uri="{28A0092B-C50C-407E-A947-70E740481C1C}">
                <a14:useLocalDpi xmlns:a14="http://schemas.microsoft.com/office/drawing/2010/main" val="0"/>
              </a:ext>
            </a:extLst>
          </a:blip>
          <a:srcRect/>
          <a:stretch>
            <a:fillRect/>
          </a:stretch>
        </p:blipFill>
        <p:spPr bwMode="auto">
          <a:xfrm>
            <a:off x="6350" y="0"/>
            <a:ext cx="121808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F78DE360-E92B-3547-A03D-14A808DDD30B}"/>
              </a:ext>
            </a:extLst>
          </p:cNvPr>
          <p:cNvSpPr/>
          <p:nvPr/>
        </p:nvSpPr>
        <p:spPr>
          <a:xfrm>
            <a:off x="4091356" y="351694"/>
            <a:ext cx="4509169" cy="1008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Bad ARDS Circle of Life</a:t>
            </a:r>
          </a:p>
        </p:txBody>
      </p:sp>
      <p:sp>
        <p:nvSpPr>
          <p:cNvPr id="7" name="Rounded Rectangle 6">
            <a:extLst>
              <a:ext uri="{FF2B5EF4-FFF2-40B4-BE49-F238E27FC236}">
                <a16:creationId xmlns:a16="http://schemas.microsoft.com/office/drawing/2014/main" id="{E7567118-7045-6E43-B9A7-65E986F65CA1}"/>
              </a:ext>
            </a:extLst>
          </p:cNvPr>
          <p:cNvSpPr/>
          <p:nvPr/>
        </p:nvSpPr>
        <p:spPr>
          <a:xfrm>
            <a:off x="5181599" y="1551721"/>
            <a:ext cx="2485293" cy="1008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Many Drips </a:t>
            </a:r>
          </a:p>
          <a:p>
            <a:pPr algn="ctr"/>
            <a:r>
              <a:rPr lang="en-US" sz="2800" dirty="0">
                <a:solidFill>
                  <a:schemeClr val="tx1"/>
                </a:solidFill>
              </a:rPr>
              <a:t>(in NS)</a:t>
            </a:r>
          </a:p>
        </p:txBody>
      </p:sp>
      <p:sp>
        <p:nvSpPr>
          <p:cNvPr id="8" name="Rounded Rectangle 7">
            <a:extLst>
              <a:ext uri="{FF2B5EF4-FFF2-40B4-BE49-F238E27FC236}">
                <a16:creationId xmlns:a16="http://schemas.microsoft.com/office/drawing/2014/main" id="{967E8EF1-D18A-844C-9203-5BABE9F9AEA6}"/>
              </a:ext>
            </a:extLst>
          </p:cNvPr>
          <p:cNvSpPr/>
          <p:nvPr/>
        </p:nvSpPr>
        <p:spPr>
          <a:xfrm>
            <a:off x="5134707" y="5168779"/>
            <a:ext cx="2532185" cy="1008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Lasix &amp; no </a:t>
            </a:r>
          </a:p>
          <a:p>
            <a:pPr algn="ctr"/>
            <a:r>
              <a:rPr lang="en-US" sz="2800" dirty="0">
                <a:solidFill>
                  <a:schemeClr val="tx1"/>
                </a:solidFill>
              </a:rPr>
              <a:t>free H2O</a:t>
            </a:r>
          </a:p>
        </p:txBody>
      </p:sp>
      <p:sp>
        <p:nvSpPr>
          <p:cNvPr id="9" name="Rounded Rectangle 8">
            <a:extLst>
              <a:ext uri="{FF2B5EF4-FFF2-40B4-BE49-F238E27FC236}">
                <a16:creationId xmlns:a16="http://schemas.microsoft.com/office/drawing/2014/main" id="{C4AD818D-EC58-B842-AB1E-578ACBEED9BA}"/>
              </a:ext>
            </a:extLst>
          </p:cNvPr>
          <p:cNvSpPr/>
          <p:nvPr/>
        </p:nvSpPr>
        <p:spPr>
          <a:xfrm>
            <a:off x="8752924" y="3303712"/>
            <a:ext cx="2473571" cy="1008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Fluid Overload</a:t>
            </a:r>
          </a:p>
        </p:txBody>
      </p:sp>
      <p:sp>
        <p:nvSpPr>
          <p:cNvPr id="10" name="Rounded Rectangle 9">
            <a:extLst>
              <a:ext uri="{FF2B5EF4-FFF2-40B4-BE49-F238E27FC236}">
                <a16:creationId xmlns:a16="http://schemas.microsoft.com/office/drawing/2014/main" id="{D3F948B3-C20E-F74E-9377-729C8D93EF37}"/>
              </a:ext>
            </a:extLst>
          </p:cNvPr>
          <p:cNvSpPr/>
          <p:nvPr/>
        </p:nvSpPr>
        <p:spPr>
          <a:xfrm>
            <a:off x="1617785" y="3303712"/>
            <a:ext cx="2473571" cy="1008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Hypernatremia</a:t>
            </a:r>
          </a:p>
        </p:txBody>
      </p:sp>
      <p:sp>
        <p:nvSpPr>
          <p:cNvPr id="6" name="Bent Arrow 5">
            <a:extLst>
              <a:ext uri="{FF2B5EF4-FFF2-40B4-BE49-F238E27FC236}">
                <a16:creationId xmlns:a16="http://schemas.microsoft.com/office/drawing/2014/main" id="{6491DB12-EC64-5047-8B4B-1B93A59AFA07}"/>
              </a:ext>
            </a:extLst>
          </p:cNvPr>
          <p:cNvSpPr/>
          <p:nvPr/>
        </p:nvSpPr>
        <p:spPr>
          <a:xfrm>
            <a:off x="2854570" y="1825625"/>
            <a:ext cx="1096107" cy="11695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nt Arrow 11">
            <a:extLst>
              <a:ext uri="{FF2B5EF4-FFF2-40B4-BE49-F238E27FC236}">
                <a16:creationId xmlns:a16="http://schemas.microsoft.com/office/drawing/2014/main" id="{B31FB961-DADD-034D-8FF0-A42F88417702}"/>
              </a:ext>
            </a:extLst>
          </p:cNvPr>
          <p:cNvSpPr/>
          <p:nvPr/>
        </p:nvSpPr>
        <p:spPr>
          <a:xfrm rot="10800000">
            <a:off x="9441655" y="5031396"/>
            <a:ext cx="1096107" cy="11695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 Arrow 12">
            <a:extLst>
              <a:ext uri="{FF2B5EF4-FFF2-40B4-BE49-F238E27FC236}">
                <a16:creationId xmlns:a16="http://schemas.microsoft.com/office/drawing/2014/main" id="{E9504C93-52FC-E342-84C2-E3D28F19A43B}"/>
              </a:ext>
            </a:extLst>
          </p:cNvPr>
          <p:cNvSpPr/>
          <p:nvPr/>
        </p:nvSpPr>
        <p:spPr>
          <a:xfrm rot="5400000">
            <a:off x="9478351" y="1603925"/>
            <a:ext cx="1096107" cy="11695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a:extLst>
              <a:ext uri="{FF2B5EF4-FFF2-40B4-BE49-F238E27FC236}">
                <a16:creationId xmlns:a16="http://schemas.microsoft.com/office/drawing/2014/main" id="{0B00ECEC-4607-5945-A2FD-AE9A42EB0F66}"/>
              </a:ext>
            </a:extLst>
          </p:cNvPr>
          <p:cNvSpPr/>
          <p:nvPr/>
        </p:nvSpPr>
        <p:spPr>
          <a:xfrm rot="16200000">
            <a:off x="2811891" y="4907755"/>
            <a:ext cx="1096107" cy="11695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74085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84DC-D5C9-4643-93F7-71962F7DA06D}"/>
              </a:ext>
            </a:extLst>
          </p:cNvPr>
          <p:cNvSpPr>
            <a:spLocks noGrp="1"/>
          </p:cNvSpPr>
          <p:nvPr>
            <p:ph type="title"/>
          </p:nvPr>
        </p:nvSpPr>
        <p:spPr/>
        <p:txBody>
          <a:bodyPr/>
          <a:lstStyle/>
          <a:p>
            <a:r>
              <a:rPr lang="en-US" dirty="0"/>
              <a:t>Goal: Explore H2O Balance vs Sodium Balance</a:t>
            </a:r>
          </a:p>
        </p:txBody>
      </p:sp>
      <p:sp>
        <p:nvSpPr>
          <p:cNvPr id="3" name="Content Placeholder 2">
            <a:extLst>
              <a:ext uri="{FF2B5EF4-FFF2-40B4-BE49-F238E27FC236}">
                <a16:creationId xmlns:a16="http://schemas.microsoft.com/office/drawing/2014/main" id="{D62BD422-1476-6E4F-94E1-73CAF6384C5A}"/>
              </a:ext>
            </a:extLst>
          </p:cNvPr>
          <p:cNvSpPr>
            <a:spLocks noGrp="1"/>
          </p:cNvSpPr>
          <p:nvPr>
            <p:ph idx="1"/>
          </p:nvPr>
        </p:nvSpPr>
        <p:spPr>
          <a:xfrm>
            <a:off x="838200" y="1825625"/>
            <a:ext cx="6113585" cy="4667250"/>
          </a:xfrm>
        </p:spPr>
        <p:txBody>
          <a:bodyPr/>
          <a:lstStyle/>
          <a:p>
            <a:r>
              <a:rPr lang="en-US" dirty="0"/>
              <a:t>Review renal physiology that explains why sodium loading might be problematic</a:t>
            </a:r>
          </a:p>
          <a:p>
            <a:r>
              <a:rPr lang="en-US" dirty="0"/>
              <a:t>Review data regarding sodium loading and “fluid creep” in the ICU</a:t>
            </a:r>
          </a:p>
          <a:p>
            <a:r>
              <a:rPr lang="en-US" dirty="0"/>
              <a:t>Discuss clinical implications and strategies to avoid excess sodium</a:t>
            </a:r>
          </a:p>
        </p:txBody>
      </p:sp>
      <p:pic>
        <p:nvPicPr>
          <p:cNvPr id="5" name="Picture 4">
            <a:extLst>
              <a:ext uri="{FF2B5EF4-FFF2-40B4-BE49-F238E27FC236}">
                <a16:creationId xmlns:a16="http://schemas.microsoft.com/office/drawing/2014/main" id="{52940A44-44CC-F441-A355-52FE1C8D3DD2}"/>
              </a:ext>
            </a:extLst>
          </p:cNvPr>
          <p:cNvPicPr>
            <a:picLocks noChangeAspect="1"/>
          </p:cNvPicPr>
          <p:nvPr/>
        </p:nvPicPr>
        <p:blipFill>
          <a:blip r:embed="rId3"/>
          <a:stretch>
            <a:fillRect/>
          </a:stretch>
        </p:blipFill>
        <p:spPr>
          <a:xfrm>
            <a:off x="7956396" y="1329068"/>
            <a:ext cx="3251200" cy="4940300"/>
          </a:xfrm>
          <a:prstGeom prst="rect">
            <a:avLst/>
          </a:prstGeom>
        </p:spPr>
      </p:pic>
      <p:cxnSp>
        <p:nvCxnSpPr>
          <p:cNvPr id="6" name="Straight Connector 5">
            <a:extLst>
              <a:ext uri="{FF2B5EF4-FFF2-40B4-BE49-F238E27FC236}">
                <a16:creationId xmlns:a16="http://schemas.microsoft.com/office/drawing/2014/main" id="{F5484513-2907-5D4E-8C3C-87ED07992C2D}"/>
              </a:ext>
            </a:extLst>
          </p:cNvPr>
          <p:cNvCxnSpPr/>
          <p:nvPr/>
        </p:nvCxnSpPr>
        <p:spPr>
          <a:xfrm>
            <a:off x="8053639" y="5921857"/>
            <a:ext cx="914400" cy="0"/>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5837CF5-A825-AE45-A0ED-6DFE19E89C84}"/>
              </a:ext>
            </a:extLst>
          </p:cNvPr>
          <p:cNvCxnSpPr>
            <a:cxnSpLocks/>
          </p:cNvCxnSpPr>
          <p:nvPr/>
        </p:nvCxnSpPr>
        <p:spPr>
          <a:xfrm>
            <a:off x="9873581" y="5906848"/>
            <a:ext cx="1138378" cy="0"/>
          </a:xfrm>
          <a:prstGeom prst="line">
            <a:avLst/>
          </a:prstGeom>
          <a:ln w="793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98A24A8-306B-9F49-A311-2B13097D6E31}"/>
              </a:ext>
            </a:extLst>
          </p:cNvPr>
          <p:cNvSpPr txBox="1"/>
          <p:nvPr/>
        </p:nvSpPr>
        <p:spPr>
          <a:xfrm>
            <a:off x="7884385" y="6269780"/>
            <a:ext cx="1615387" cy="707886"/>
          </a:xfrm>
          <a:prstGeom prst="rect">
            <a:avLst/>
          </a:prstGeom>
          <a:noFill/>
        </p:spPr>
        <p:txBody>
          <a:bodyPr wrap="square" rtlCol="0">
            <a:spAutoFit/>
          </a:bodyPr>
          <a:lstStyle/>
          <a:p>
            <a:r>
              <a:rPr lang="en-US" sz="4000" dirty="0"/>
              <a:t>Water</a:t>
            </a:r>
          </a:p>
        </p:txBody>
      </p:sp>
      <p:sp>
        <p:nvSpPr>
          <p:cNvPr id="9" name="TextBox 8">
            <a:extLst>
              <a:ext uri="{FF2B5EF4-FFF2-40B4-BE49-F238E27FC236}">
                <a16:creationId xmlns:a16="http://schemas.microsoft.com/office/drawing/2014/main" id="{CC5248E1-349C-4947-8C07-94DEEB1BA295}"/>
              </a:ext>
            </a:extLst>
          </p:cNvPr>
          <p:cNvSpPr txBox="1"/>
          <p:nvPr/>
        </p:nvSpPr>
        <p:spPr>
          <a:xfrm>
            <a:off x="9782116" y="6262301"/>
            <a:ext cx="1667964" cy="707886"/>
          </a:xfrm>
          <a:prstGeom prst="rect">
            <a:avLst/>
          </a:prstGeom>
          <a:noFill/>
        </p:spPr>
        <p:txBody>
          <a:bodyPr wrap="square" rtlCol="0">
            <a:spAutoFit/>
          </a:bodyPr>
          <a:lstStyle/>
          <a:p>
            <a:r>
              <a:rPr lang="en-US" sz="4000" dirty="0"/>
              <a:t>Salt</a:t>
            </a:r>
          </a:p>
        </p:txBody>
      </p:sp>
    </p:spTree>
    <p:extLst>
      <p:ext uri="{BB962C8B-B14F-4D97-AF65-F5344CB8AC3E}">
        <p14:creationId xmlns:p14="http://schemas.microsoft.com/office/powerpoint/2010/main" val="143623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1B322A-B1FA-7F42-8ECE-FD859CF78B4E}"/>
              </a:ext>
            </a:extLst>
          </p:cNvPr>
          <p:cNvSpPr>
            <a:spLocks noGrp="1"/>
          </p:cNvSpPr>
          <p:nvPr>
            <p:ph idx="1"/>
          </p:nvPr>
        </p:nvSpPr>
        <p:spPr>
          <a:xfrm>
            <a:off x="838200" y="2435221"/>
            <a:ext cx="10515600" cy="4351338"/>
          </a:xfrm>
        </p:spPr>
        <p:txBody>
          <a:bodyPr>
            <a:normAutofit/>
          </a:bodyPr>
          <a:lstStyle/>
          <a:p>
            <a:r>
              <a:rPr lang="en-US" dirty="0"/>
              <a:t>Molar mass of sodium: 22.99 g/mol = 22.99 g/</a:t>
            </a:r>
            <a:r>
              <a:rPr lang="en-US" dirty="0" err="1"/>
              <a:t>mEq</a:t>
            </a:r>
            <a:endParaRPr lang="en-US" dirty="0"/>
          </a:p>
          <a:p>
            <a:r>
              <a:rPr lang="en-US" dirty="0"/>
              <a:t>Na load in a normal diet (recommended 2.3g = 100 mmol; actual 3.4g = 148 mmol)</a:t>
            </a:r>
          </a:p>
          <a:p>
            <a:r>
              <a:rPr lang="en-US" dirty="0"/>
              <a:t>Average total osmolar load = 10 </a:t>
            </a:r>
            <a:r>
              <a:rPr lang="en-US" dirty="0" err="1"/>
              <a:t>mOsm</a:t>
            </a:r>
            <a:r>
              <a:rPr lang="en-US" dirty="0"/>
              <a:t>/kg/day =&gt; 898 </a:t>
            </a:r>
            <a:r>
              <a:rPr lang="en-US" dirty="0" err="1"/>
              <a:t>osm</a:t>
            </a:r>
            <a:r>
              <a:rPr lang="en-US" dirty="0"/>
              <a:t> (men) and 774 </a:t>
            </a:r>
            <a:r>
              <a:rPr lang="en-US" dirty="0" err="1"/>
              <a:t>osm</a:t>
            </a:r>
            <a:r>
              <a:rPr lang="en-US" dirty="0"/>
              <a:t> (women)</a:t>
            </a:r>
          </a:p>
          <a:p>
            <a:r>
              <a:rPr lang="en-US" dirty="0"/>
              <a:t>Total water intake 3.46L (men) and 2.75L (women): 3.1L average – roughly 30% from water, 70% from soft drinks and food.</a:t>
            </a:r>
          </a:p>
          <a:p>
            <a:r>
              <a:rPr lang="en-US" dirty="0"/>
              <a:t>Average [Na] and [</a:t>
            </a:r>
            <a:r>
              <a:rPr lang="en-US" dirty="0" err="1"/>
              <a:t>osm</a:t>
            </a:r>
            <a:r>
              <a:rPr lang="en-US" dirty="0"/>
              <a:t>] of intake: </a:t>
            </a:r>
            <a:r>
              <a:rPr lang="en-US" b="1" dirty="0"/>
              <a:t>47 </a:t>
            </a:r>
            <a:r>
              <a:rPr lang="en-US" b="1" dirty="0" err="1"/>
              <a:t>mEq</a:t>
            </a:r>
            <a:r>
              <a:rPr lang="en-US" b="1" dirty="0"/>
              <a:t>/L of Na, 270 </a:t>
            </a:r>
            <a:r>
              <a:rPr lang="en-US" b="1" dirty="0" err="1"/>
              <a:t>mOsm</a:t>
            </a:r>
            <a:r>
              <a:rPr lang="en-US" dirty="0"/>
              <a:t>  </a:t>
            </a:r>
          </a:p>
          <a:p>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CD6EFC73-B9F8-A64C-887D-86A7D7DE45AF}"/>
              </a:ext>
            </a:extLst>
          </p:cNvPr>
          <p:cNvPicPr>
            <a:picLocks noChangeAspect="1"/>
          </p:cNvPicPr>
          <p:nvPr/>
        </p:nvPicPr>
        <p:blipFill>
          <a:blip r:embed="rId3"/>
          <a:stretch>
            <a:fillRect/>
          </a:stretch>
        </p:blipFill>
        <p:spPr>
          <a:xfrm>
            <a:off x="1910858" y="0"/>
            <a:ext cx="8244742" cy="2454456"/>
          </a:xfrm>
          <a:prstGeom prst="rect">
            <a:avLst/>
          </a:prstGeom>
        </p:spPr>
      </p:pic>
    </p:spTree>
    <p:extLst>
      <p:ext uri="{BB962C8B-B14F-4D97-AF65-F5344CB8AC3E}">
        <p14:creationId xmlns:p14="http://schemas.microsoft.com/office/powerpoint/2010/main" val="2445821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26107</TotalTime>
  <Words>3538</Words>
  <Application>Microsoft Macintosh PowerPoint</Application>
  <PresentationFormat>Widescreen</PresentationFormat>
  <Paragraphs>332</Paragraphs>
  <Slides>36</Slides>
  <Notes>28</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Symbol</vt:lpstr>
      <vt:lpstr>Office Theme</vt:lpstr>
      <vt:lpstr>Episode 2:  The Salt Strikes Back</vt:lpstr>
      <vt:lpstr>On Diuresis</vt:lpstr>
      <vt:lpstr>Review: Natriuresis based decongestion</vt:lpstr>
      <vt:lpstr>The future is now?</vt:lpstr>
      <vt:lpstr>A case, familiar to all:</vt:lpstr>
      <vt:lpstr>A Case, continued</vt:lpstr>
      <vt:lpstr>PowerPoint Presentation</vt:lpstr>
      <vt:lpstr>Goal: Explore H2O Balance vs Sodium Balance</vt:lpstr>
      <vt:lpstr>PowerPoint Presentation</vt:lpstr>
      <vt:lpstr>Does someone who eats 2g of Na/d drink the same H2O as someone who eats 4g of Na/d?</vt:lpstr>
      <vt:lpstr>Physiology Review</vt:lpstr>
      <vt:lpstr>The nephron doesn't have a dedicated method to excrete sodium.</vt:lpstr>
      <vt:lpstr>If someone who normally eats low Na diet eats high Na diet, do they drink more water? </vt:lpstr>
      <vt:lpstr>Na and fluid load in this patient</vt:lpstr>
      <vt:lpstr>ADH is also a weak Anti-natriuretic Hormone</vt:lpstr>
      <vt:lpstr>Physiology in Health Volunteers vs ICU:</vt:lpstr>
      <vt:lpstr>Physiology Review:</vt:lpstr>
      <vt:lpstr>Na loading in the ICU</vt:lpstr>
      <vt:lpstr>Single-day, point prevalence survey: 46 Australian and New Zealand ICUs on 21 September 2011 </vt:lpstr>
      <vt:lpstr>PowerPoint Presentation</vt:lpstr>
      <vt:lpstr>What is the composition of insensible losses?</vt:lpstr>
      <vt:lpstr> Clinical impact</vt:lpstr>
      <vt:lpstr>To be considered for additional fluids, you generally are not improving </vt:lpstr>
      <vt:lpstr>Clinical impact - FACTT / FACTT Lite</vt:lpstr>
      <vt:lpstr> Clinical impact - TOPMAST trial</vt:lpstr>
      <vt:lpstr>PowerPoint Presentation</vt:lpstr>
      <vt:lpstr>What to do to avoid this? Na Stewardship</vt:lpstr>
      <vt:lpstr>Why do we dissolve medications in NaCl?</vt:lpstr>
      <vt:lpstr>PowerPoint Presentation</vt:lpstr>
      <vt:lpstr>Before-after Australian ICU: D5W as default</vt:lpstr>
      <vt:lpstr>Can’t we just add furosemide</vt:lpstr>
      <vt:lpstr>Is this a problem?</vt:lpstr>
      <vt:lpstr>Case Resolution</vt:lpstr>
      <vt:lpstr>Summary Points</vt:lpstr>
      <vt:lpstr>PowerPoint Presentation</vt:lpstr>
      <vt:lpstr>Take this all with… a grain of salt: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PGR – Value Concordant care in the ICU</dc:title>
  <dc:creator>BRIAN LOCKE</dc:creator>
  <cp:lastModifiedBy>BRIAN LOCKE</cp:lastModifiedBy>
  <cp:revision>142</cp:revision>
  <dcterms:created xsi:type="dcterms:W3CDTF">2020-12-03T13:42:37Z</dcterms:created>
  <dcterms:modified xsi:type="dcterms:W3CDTF">2021-07-01T20:28:22Z</dcterms:modified>
</cp:coreProperties>
</file>